
<file path=[Content_Types].xml><?xml version="1.0" encoding="utf-8"?>
<Types xmlns="http://schemas.openxmlformats.org/package/2006/content-types">
  <Default Extension="fntdata" ContentType="application/x-fontdata"/>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91" r:id="rId14"/>
    <p:sldId id="290" r:id="rId15"/>
    <p:sldId id="294" r:id="rId16"/>
    <p:sldId id="269" r:id="rId17"/>
    <p:sldId id="270" r:id="rId18"/>
    <p:sldId id="272" r:id="rId19"/>
    <p:sldId id="273" r:id="rId20"/>
    <p:sldId id="288" r:id="rId21"/>
    <p:sldId id="274" r:id="rId22"/>
    <p:sldId id="275" r:id="rId23"/>
    <p:sldId id="276" r:id="rId24"/>
    <p:sldId id="277" r:id="rId25"/>
    <p:sldId id="278" r:id="rId26"/>
    <p:sldId id="271" r:id="rId27"/>
    <p:sldId id="289" r:id="rId28"/>
    <p:sldId id="279" r:id="rId29"/>
    <p:sldId id="280" r:id="rId30"/>
    <p:sldId id="281" r:id="rId31"/>
    <p:sldId id="282" r:id="rId32"/>
    <p:sldId id="283" r:id="rId33"/>
    <p:sldId id="284" r:id="rId34"/>
    <p:sldId id="285" r:id="rId35"/>
    <p:sldId id="286" r:id="rId36"/>
    <p:sldId id="287" r:id="rId37"/>
  </p:sldIdLst>
  <p:sldSz cx="12192000" cy="6858000"/>
  <p:notesSz cx="6858000" cy="9144000"/>
  <p:embeddedFontLst>
    <p:embeddedFont>
      <p:font typeface="Cambria" panose="02040503050406030204" pitchFamily="18" charset="0"/>
      <p:regular r:id="rId39"/>
      <p:bold r:id="rId40"/>
      <p:italic r:id="rId41"/>
      <p:boldItalic r:id="rId42"/>
    </p:embeddedFont>
    <p:embeddedFont>
      <p:font typeface="Playfair Display" panose="00000500000000000000" pitchFamily="2" charset="0"/>
      <p:regular r:id="rId43"/>
      <p:bold r:id="rId44"/>
      <p:italic r:id="rId45"/>
      <p:boldItalic r:id="rId46"/>
    </p:embeddedFont>
    <p:embeddedFont>
      <p:font typeface="Quicksand" panose="020B0604020202020204" charset="0"/>
      <p:regular r:id="rId47"/>
      <p:bold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9" roundtripDataSignature="AMtx7miZjuYskOLzFqYoXSrx2r27kz/sU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79A7"/>
    <a:srgbClr val="F28E2A"/>
    <a:srgbClr val="E25759"/>
    <a:srgbClr val="00C4B9"/>
    <a:srgbClr val="047857"/>
    <a:srgbClr val="9269A7"/>
    <a:srgbClr val="F0E8F6"/>
    <a:srgbClr val="DFF7F6"/>
    <a:srgbClr val="EE3D89"/>
    <a:srgbClr val="1B05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7963CAB-0D23-4D52-9198-1578329B7A1B}">
  <a:tblStyle styleId="{77963CAB-0D23-4D52-9198-1578329B7A1B}" styleName="Table_0">
    <a:wholeTbl>
      <a:tcTxStyle b="off" i="off">
        <a:font>
          <a:latin typeface="Calibri"/>
          <a:ea typeface="Calibri"/>
          <a:cs typeface="Calibri"/>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268" autoAdjust="0"/>
    <p:restoredTop sz="96521"/>
  </p:normalViewPr>
  <p:slideViewPr>
    <p:cSldViewPr snapToGrid="0">
      <p:cViewPr>
        <p:scale>
          <a:sx n="71" d="100"/>
          <a:sy n="71" d="100"/>
        </p:scale>
        <p:origin x="746" y="28"/>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font" Target="fonts/font3.fntdata"/><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evor Hughes" userId="698d0d11cb129fb8" providerId="LiveId" clId="{39FBC8B4-7D2D-4627-99B2-9848B7396EFB}"/>
    <pc:docChg chg="undo custSel modSld">
      <pc:chgData name="Trevor Hughes" userId="698d0d11cb129fb8" providerId="LiveId" clId="{39FBC8B4-7D2D-4627-99B2-9848B7396EFB}" dt="2026-09-03T07:35:51.764" v="120" actId="1036"/>
      <pc:docMkLst>
        <pc:docMk/>
      </pc:docMkLst>
      <pc:sldChg chg="modSp mod">
        <pc:chgData name="Trevor Hughes" userId="698d0d11cb129fb8" providerId="LiveId" clId="{39FBC8B4-7D2D-4627-99B2-9848B7396EFB}" dt="2026-09-03T07:32:42.600" v="5" actId="1076"/>
        <pc:sldMkLst>
          <pc:docMk/>
          <pc:sldMk cId="0" sldId="269"/>
        </pc:sldMkLst>
        <pc:spChg chg="mod">
          <ac:chgData name="Trevor Hughes" userId="698d0d11cb129fb8" providerId="LiveId" clId="{39FBC8B4-7D2D-4627-99B2-9848B7396EFB}" dt="2026-09-03T07:31:58.348" v="4" actId="108"/>
          <ac:spMkLst>
            <pc:docMk/>
            <pc:sldMk cId="0" sldId="269"/>
            <ac:spMk id="5" creationId="{DC56E544-3D63-382E-9F9E-1E2798CD383F}"/>
          </ac:spMkLst>
        </pc:spChg>
        <pc:spChg chg="mod">
          <ac:chgData name="Trevor Hughes" userId="698d0d11cb129fb8" providerId="LiveId" clId="{39FBC8B4-7D2D-4627-99B2-9848B7396EFB}" dt="2026-09-03T07:31:35.457" v="2" actId="1076"/>
          <ac:spMkLst>
            <pc:docMk/>
            <pc:sldMk cId="0" sldId="269"/>
            <ac:spMk id="11" creationId="{6A1D4E69-6A3A-23EE-587A-D79221EE6C8F}"/>
          </ac:spMkLst>
        </pc:spChg>
        <pc:spChg chg="mod">
          <ac:chgData name="Trevor Hughes" userId="698d0d11cb129fb8" providerId="LiveId" clId="{39FBC8B4-7D2D-4627-99B2-9848B7396EFB}" dt="2026-09-03T07:32:42.600" v="5" actId="1076"/>
          <ac:spMkLst>
            <pc:docMk/>
            <pc:sldMk cId="0" sldId="269"/>
            <ac:spMk id="6035" creationId="{00000000-0000-0000-0000-000000000000}"/>
          </ac:spMkLst>
        </pc:spChg>
      </pc:sldChg>
      <pc:sldChg chg="addSp delSp modSp mod">
        <pc:chgData name="Trevor Hughes" userId="698d0d11cb129fb8" providerId="LiveId" clId="{39FBC8B4-7D2D-4627-99B2-9848B7396EFB}" dt="2026-09-03T07:35:51.764" v="120" actId="1036"/>
        <pc:sldMkLst>
          <pc:docMk/>
          <pc:sldMk cId="1805897484" sldId="288"/>
        </pc:sldMkLst>
        <pc:picChg chg="add mod">
          <ac:chgData name="Trevor Hughes" userId="698d0d11cb129fb8" providerId="LiveId" clId="{39FBC8B4-7D2D-4627-99B2-9848B7396EFB}" dt="2026-09-03T07:34:41.165" v="12" actId="1076"/>
          <ac:picMkLst>
            <pc:docMk/>
            <pc:sldMk cId="1805897484" sldId="288"/>
            <ac:picMk id="3" creationId="{B0C34C4F-8531-9B14-DCD8-0FA3E05262FA}"/>
          </ac:picMkLst>
        </pc:picChg>
        <pc:picChg chg="add mod">
          <ac:chgData name="Trevor Hughes" userId="698d0d11cb129fb8" providerId="LiveId" clId="{39FBC8B4-7D2D-4627-99B2-9848B7396EFB}" dt="2026-09-03T07:35:51.764" v="120" actId="1036"/>
          <ac:picMkLst>
            <pc:docMk/>
            <pc:sldMk cId="1805897484" sldId="288"/>
            <ac:picMk id="5" creationId="{E7BA45EB-B4C3-B7CA-F5D8-CD182F29D39B}"/>
          </ac:picMkLst>
        </pc:picChg>
        <pc:picChg chg="del">
          <ac:chgData name="Trevor Hughes" userId="698d0d11cb129fb8" providerId="LiveId" clId="{39FBC8B4-7D2D-4627-99B2-9848B7396EFB}" dt="2026-09-03T07:33:25.113" v="6" actId="478"/>
          <ac:picMkLst>
            <pc:docMk/>
            <pc:sldMk cId="1805897484" sldId="288"/>
            <ac:picMk id="499" creationId="{00000000-0000-0000-0000-000000000000}"/>
          </ac:picMkLst>
        </pc:picChg>
        <pc:picChg chg="del">
          <ac:chgData name="Trevor Hughes" userId="698d0d11cb129fb8" providerId="LiveId" clId="{39FBC8B4-7D2D-4627-99B2-9848B7396EFB}" dt="2026-09-03T07:34:50.107" v="13" actId="478"/>
          <ac:picMkLst>
            <pc:docMk/>
            <pc:sldMk cId="1805897484" sldId="288"/>
            <ac:picMk id="1502"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Confirmed script and slide </a:t>
            </a: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Confirmed just need to update script </a:t>
            </a:r>
            <a:endParaRPr dirty="0"/>
          </a:p>
        </p:txBody>
      </p:sp>
      <p:sp>
        <p:nvSpPr>
          <p:cNvPr id="99" name="Google Shape;9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Confirmed script and slide </a:t>
            </a:r>
          </a:p>
          <a:p>
            <a:pPr marL="0" lvl="0" indent="0" algn="l" rtl="0">
              <a:lnSpc>
                <a:spcPct val="100000"/>
              </a:lnSpc>
              <a:spcBef>
                <a:spcPts val="0"/>
              </a:spcBef>
              <a:spcAft>
                <a:spcPts val="0"/>
              </a:spcAft>
              <a:buSzPts val="1100"/>
              <a:buNone/>
            </a:pPr>
            <a:endParaRPr dirty="0"/>
          </a:p>
        </p:txBody>
      </p:sp>
      <p:sp>
        <p:nvSpPr>
          <p:cNvPr id="135" name="Google Shape;13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Confirmed script and slide </a:t>
            </a:r>
          </a:p>
          <a:p>
            <a:pPr marL="0" lvl="0" indent="0" algn="l" rtl="0">
              <a:lnSpc>
                <a:spcPct val="100000"/>
              </a:lnSpc>
              <a:spcBef>
                <a:spcPts val="0"/>
              </a:spcBef>
              <a:spcAft>
                <a:spcPts val="0"/>
              </a:spcAft>
              <a:buSzPts val="1100"/>
              <a:buNone/>
            </a:pPr>
            <a:r>
              <a:rPr lang="en-GB" dirty="0"/>
              <a:t> </a:t>
            </a:r>
            <a:endParaRPr dirty="0"/>
          </a:p>
        </p:txBody>
      </p:sp>
      <p:sp>
        <p:nvSpPr>
          <p:cNvPr id="160" name="Google Shape;16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177" name="Google Shape;17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8" name="Google Shape;19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6" name="Google Shape;22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2" name="Google Shape;252;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8" name="Google Shape;278;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3" name="Google Shape;293;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dirty="0"/>
              <a:t>Confirmed script and slide</a:t>
            </a:r>
          </a:p>
          <a:p>
            <a:pPr marL="0" lvl="0" indent="0" algn="l" rtl="0">
              <a:lnSpc>
                <a:spcPct val="100000"/>
              </a:lnSpc>
              <a:spcBef>
                <a:spcPts val="0"/>
              </a:spcBef>
              <a:spcAft>
                <a:spcPts val="0"/>
              </a:spcAft>
              <a:buSzPts val="1100"/>
              <a:buNone/>
            </a:pPr>
            <a:endParaRPr dirty="0"/>
          </a:p>
        </p:txBody>
      </p:sp>
      <p:sp>
        <p:nvSpPr>
          <p:cNvPr id="319" name="Google Shape;319;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340" name="Google Shape;340;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a:extLst>
            <a:ext uri="{FF2B5EF4-FFF2-40B4-BE49-F238E27FC236}">
              <a16:creationId xmlns:a16="http://schemas.microsoft.com/office/drawing/2014/main" id="{8FA84A5D-A3DC-321A-D9C8-2C0AF43A952A}"/>
            </a:ext>
          </a:extLst>
        </p:cNvPr>
        <p:cNvGrpSpPr/>
        <p:nvPr/>
      </p:nvGrpSpPr>
      <p:grpSpPr>
        <a:xfrm>
          <a:off x="0" y="0"/>
          <a:ext cx="0" cy="0"/>
          <a:chOff x="0" y="0"/>
          <a:chExt cx="0" cy="0"/>
        </a:xfrm>
      </p:grpSpPr>
      <p:sp>
        <p:nvSpPr>
          <p:cNvPr id="360" name="Google Shape;360;p32:notes">
            <a:extLst>
              <a:ext uri="{FF2B5EF4-FFF2-40B4-BE49-F238E27FC236}">
                <a16:creationId xmlns:a16="http://schemas.microsoft.com/office/drawing/2014/main" id="{55F12FB8-3652-C875-501D-953CBB400C1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361" name="Google Shape;361;p32:notes">
            <a:extLst>
              <a:ext uri="{FF2B5EF4-FFF2-40B4-BE49-F238E27FC236}">
                <a16:creationId xmlns:a16="http://schemas.microsoft.com/office/drawing/2014/main" id="{A748D47A-B703-ED8D-1191-93462742AD6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3991940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Confirmed just need to confirm script (Tableau ss are already updated – could maybe add the page with no question allocated to the tableau dashboard overlaps and gaps summary + Add that 14 answered by multiple SOURCES </a:t>
            </a:r>
            <a:r>
              <a:rPr lang="en-GB" dirty="0" err="1"/>
              <a:t>eg.</a:t>
            </a:r>
            <a:r>
              <a:rPr lang="en-GB" dirty="0"/>
              <a:t> Kanker.nl and thuisarts.nl to dashboard. </a:t>
            </a:r>
            <a:endParaRPr dirty="0"/>
          </a:p>
        </p:txBody>
      </p:sp>
      <p:sp>
        <p:nvSpPr>
          <p:cNvPr id="391" name="Google Shape;391;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2" name="Google Shape;412;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54" name="Google Shape;454;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84" name="Google Shape;484;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a:extLst>
            <a:ext uri="{FF2B5EF4-FFF2-40B4-BE49-F238E27FC236}">
              <a16:creationId xmlns:a16="http://schemas.microsoft.com/office/drawing/2014/main" id="{2B3E3A82-DB19-7BC4-A872-48A004D387D8}"/>
            </a:ext>
          </a:extLst>
        </p:cNvPr>
        <p:cNvGrpSpPr/>
        <p:nvPr/>
      </p:nvGrpSpPr>
      <p:grpSpPr>
        <a:xfrm>
          <a:off x="0" y="0"/>
          <a:ext cx="0" cy="0"/>
          <a:chOff x="0" y="0"/>
          <a:chExt cx="0" cy="0"/>
        </a:xfrm>
      </p:grpSpPr>
      <p:sp>
        <p:nvSpPr>
          <p:cNvPr id="483" name="Google Shape;483;p37:notes">
            <a:extLst>
              <a:ext uri="{FF2B5EF4-FFF2-40B4-BE49-F238E27FC236}">
                <a16:creationId xmlns:a16="http://schemas.microsoft.com/office/drawing/2014/main" id="{7D6B96FE-A724-0560-873B-DED773C92414}"/>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84" name="Google Shape;484;p37:notes">
            <a:extLst>
              <a:ext uri="{FF2B5EF4-FFF2-40B4-BE49-F238E27FC236}">
                <a16:creationId xmlns:a16="http://schemas.microsoft.com/office/drawing/2014/main" id="{DB02FF16-9F37-9D11-E36C-D5EE01AEF6E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4132316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02" name="Google Shape;50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18" name="Google Shape;518;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24" name="Google Shape;524;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60" name="Google Shape;560;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3fae1337b98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79" name="Google Shape;579;g3fae1337b98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42900" algn="l" rtl="0">
              <a:lnSpc>
                <a:spcPct val="100000"/>
              </a:lnSpc>
              <a:spcBef>
                <a:spcPts val="1800"/>
              </a:spcBef>
              <a:spcAft>
                <a:spcPts val="0"/>
              </a:spcAft>
              <a:buClr>
                <a:schemeClr val="dk1"/>
              </a:buClr>
              <a:buSzPts val="1800"/>
              <a:buFont typeface="Calibri"/>
              <a:buChar char="-"/>
            </a:pPr>
            <a:endParaRPr dirty="0"/>
          </a:p>
        </p:txBody>
      </p:sp>
      <p:sp>
        <p:nvSpPr>
          <p:cNvPr id="433" name="Google Shape;433;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a:extLst>
            <a:ext uri="{FF2B5EF4-FFF2-40B4-BE49-F238E27FC236}">
              <a16:creationId xmlns:a16="http://schemas.microsoft.com/office/drawing/2014/main" id="{BFC20049-7BF0-5BBC-580E-993E040309B2}"/>
            </a:ext>
          </a:extLst>
        </p:cNvPr>
        <p:cNvGrpSpPr/>
        <p:nvPr/>
      </p:nvGrpSpPr>
      <p:grpSpPr>
        <a:xfrm>
          <a:off x="0" y="0"/>
          <a:ext cx="0" cy="0"/>
          <a:chOff x="0" y="0"/>
          <a:chExt cx="0" cy="0"/>
        </a:xfrm>
      </p:grpSpPr>
      <p:sp>
        <p:nvSpPr>
          <p:cNvPr id="134" name="Google Shape;134;p3:notes">
            <a:extLst>
              <a:ext uri="{FF2B5EF4-FFF2-40B4-BE49-F238E27FC236}">
                <a16:creationId xmlns:a16="http://schemas.microsoft.com/office/drawing/2014/main" id="{EFB23C02-EC8F-0DB1-56BD-905D6D898F81}"/>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5" name="Google Shape;135;p3:notes">
            <a:extLst>
              <a:ext uri="{FF2B5EF4-FFF2-40B4-BE49-F238E27FC236}">
                <a16:creationId xmlns:a16="http://schemas.microsoft.com/office/drawing/2014/main" id="{877F3261-DB66-4BD4-0D77-025093C6E30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extLst>
      <p:ext uri="{BB962C8B-B14F-4D97-AF65-F5344CB8AC3E}">
        <p14:creationId xmlns:p14="http://schemas.microsoft.com/office/powerpoint/2010/main" val="20453459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85" name="Google Shape;58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Google Shape;60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09" name="Google Shape;60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22" name="Google Shape;62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4"/>
        <p:cNvGrpSpPr/>
        <p:nvPr/>
      </p:nvGrpSpPr>
      <p:grpSpPr>
        <a:xfrm>
          <a:off x="0" y="0"/>
          <a:ext cx="0" cy="0"/>
          <a:chOff x="0" y="0"/>
          <a:chExt cx="0" cy="0"/>
        </a:xfrm>
      </p:grpSpPr>
      <p:sp>
        <p:nvSpPr>
          <p:cNvPr id="645" name="Google Shape;645;g3f8462b1fc5_1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42900" algn="l" rtl="0">
              <a:lnSpc>
                <a:spcPct val="100000"/>
              </a:lnSpc>
              <a:spcBef>
                <a:spcPts val="1800"/>
              </a:spcBef>
              <a:spcAft>
                <a:spcPts val="0"/>
              </a:spcAft>
              <a:buClr>
                <a:schemeClr val="dk1"/>
              </a:buClr>
              <a:buSzPts val="1800"/>
              <a:buFont typeface="Calibri"/>
              <a:buChar char="-"/>
            </a:pPr>
            <a:r>
              <a:rPr lang="en-GB" sz="1100" dirty="0">
                <a:solidFill>
                  <a:schemeClr val="dk1"/>
                </a:solidFill>
                <a:latin typeface="Calibri"/>
                <a:ea typeface="Calibri"/>
                <a:cs typeface="Calibri"/>
                <a:sym typeface="Calibri"/>
              </a:rPr>
              <a:t>Tells CSN precisely where the current information base is strongest, and </a:t>
            </a:r>
            <a:r>
              <a:rPr lang="en-GB" sz="1100" b="1" dirty="0">
                <a:solidFill>
                  <a:schemeClr val="dk1"/>
                </a:solidFill>
                <a:latin typeface="Calibri"/>
                <a:ea typeface="Calibri"/>
                <a:cs typeface="Calibri"/>
                <a:sym typeface="Calibri"/>
              </a:rPr>
              <a:t>where new source material would add the most value</a:t>
            </a:r>
            <a:r>
              <a:rPr lang="en-GB" sz="1100" dirty="0">
                <a:solidFill>
                  <a:schemeClr val="dk1"/>
                </a:solidFill>
                <a:latin typeface="Calibri"/>
                <a:ea typeface="Calibri"/>
                <a:cs typeface="Calibri"/>
                <a:sym typeface="Calibri"/>
              </a:rPr>
              <a:t>.</a:t>
            </a:r>
            <a:endParaRPr dirty="0"/>
          </a:p>
          <a:p>
            <a:pPr marL="457200" lvl="0" indent="-342900" algn="l" rtl="0">
              <a:lnSpc>
                <a:spcPct val="100000"/>
              </a:lnSpc>
              <a:spcBef>
                <a:spcPts val="1800"/>
              </a:spcBef>
              <a:spcAft>
                <a:spcPts val="0"/>
              </a:spcAft>
              <a:buClr>
                <a:schemeClr val="dk1"/>
              </a:buClr>
              <a:buSzPts val="1800"/>
              <a:buFont typeface="Calibri"/>
              <a:buChar char="-"/>
            </a:pPr>
            <a:r>
              <a:rPr lang="en-GB" sz="1100" dirty="0">
                <a:solidFill>
                  <a:schemeClr val="dk1"/>
                </a:solidFill>
                <a:latin typeface="Calibri"/>
                <a:ea typeface="Calibri"/>
                <a:cs typeface="Calibri"/>
                <a:sym typeface="Calibri"/>
              </a:rPr>
              <a:t>Add graph for what are the main sources covering the top topics - source to topic mapping graph!</a:t>
            </a:r>
            <a:endParaRPr dirty="0"/>
          </a:p>
          <a:p>
            <a:pPr marL="0" lvl="0" indent="0" algn="l" rtl="0">
              <a:lnSpc>
                <a:spcPct val="100000"/>
              </a:lnSpc>
              <a:spcBef>
                <a:spcPts val="1800"/>
              </a:spcBef>
              <a:spcAft>
                <a:spcPts val="0"/>
              </a:spcAft>
              <a:buSzPts val="1100"/>
              <a:buNone/>
            </a:pPr>
            <a:endParaRPr dirty="0"/>
          </a:p>
        </p:txBody>
      </p:sp>
      <p:sp>
        <p:nvSpPr>
          <p:cNvPr id="646" name="Google Shape;646;g3f8462b1fc5_1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3f8462b1fc5_1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1" dirty="0">
                <a:solidFill>
                  <a:schemeClr val="dk1"/>
                </a:solidFill>
                <a:latin typeface="Calibri"/>
                <a:ea typeface="Calibri"/>
                <a:cs typeface="Calibri"/>
                <a:sym typeface="Calibri"/>
              </a:rPr>
              <a:t>Explain how these both come off topic </a:t>
            </a:r>
            <a:endParaRPr dirty="0"/>
          </a:p>
          <a:p>
            <a:pPr marL="0" lvl="0" indent="0" algn="l" rtl="0">
              <a:lnSpc>
                <a:spcPct val="100000"/>
              </a:lnSpc>
              <a:spcBef>
                <a:spcPts val="0"/>
              </a:spcBef>
              <a:spcAft>
                <a:spcPts val="0"/>
              </a:spcAft>
              <a:buSzPts val="1100"/>
              <a:buNone/>
            </a:pPr>
            <a:endParaRPr dirty="0"/>
          </a:p>
        </p:txBody>
      </p:sp>
      <p:sp>
        <p:nvSpPr>
          <p:cNvPr id="677" name="Google Shape;677;g3f8462b1fc5_1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b="1"/>
              <a:t>Insurer dominates (60)</a:t>
            </a:r>
            <a:r>
              <a:rPr lang="en-GB"/>
              <a:t>, more than GP and Specialist combined. That tracks with Orientation being about system structure and coverage — patients need to understand what's covered before they need to understand who treats them.</a:t>
            </a:r>
            <a:r>
              <a:rPr lang="en-GB" b="1"/>
              <a:t>GP (35) and Specialist (24)</a:t>
            </a:r>
            <a:r>
              <a:rPr lang="en-GB"/>
              <a:t> reflect the Dutch referral-gatekeeper model — the GP as first point of contact, the specialist as where referrals lead. Together with Insurer, these three "process" stakeholders account for the large majority of mentions, which matches Orientation's brief of explaining </a:t>
            </a:r>
            <a:r>
              <a:rPr lang="en-GB" i="1"/>
              <a:t>roles</a:t>
            </a:r>
            <a:r>
              <a:rPr lang="en-GB"/>
              <a:t> in the system.</a:t>
            </a:r>
            <a:r>
              <a:rPr lang="en-GB" b="1"/>
              <a:t>Patient organisation (9) and Government body (3) are notably thin</a:t>
            </a:r>
            <a:r>
              <a:rPr lang="en-GB"/>
              <a:t> — and this is the more interesting finding for the slide. NFK (a patient advocacy organisation) and Rijksoverheid (a government body) are two of your five approved </a:t>
            </a:r>
            <a:r>
              <a:rPr lang="en-GB" i="1"/>
              <a:t>sources</a:t>
            </a:r>
            <a:r>
              <a:rPr lang="en-GB"/>
              <a:t>, yet the stakeholders they represent barely appear in the </a:t>
            </a:r>
            <a:r>
              <a:rPr lang="en-GB" i="1"/>
              <a:t>content</a:t>
            </a:r>
            <a:r>
              <a:rPr lang="en-GB"/>
              <a:t>. That's worth calling out explicitly: the source publishing the page isn't the same as the stakeholder the page is actually about — Rijksoverheid publishes information that's mostly </a:t>
            </a:r>
            <a:r>
              <a:rPr lang="en-GB" i="1"/>
              <a:t>about</a:t>
            </a:r>
            <a:r>
              <a:rPr lang="en-GB"/>
              <a:t> insurers and GPs, not about government bodies acting as a stakeholder in the patient's journey.</a:t>
            </a:r>
            <a:endParaRPr/>
          </a:p>
          <a:p>
            <a:pPr marL="0" lvl="0" indent="0" algn="l" rtl="0">
              <a:lnSpc>
                <a:spcPct val="100000"/>
              </a:lnSpc>
              <a:spcBef>
                <a:spcPts val="0"/>
              </a:spcBef>
              <a:spcAft>
                <a:spcPts val="0"/>
              </a:spcAft>
              <a:buSzPts val="1100"/>
              <a:buNone/>
            </a:pPr>
            <a:endParaRPr/>
          </a:p>
          <a:p>
            <a:pPr marL="457200" lvl="0" indent="-298450" algn="l" rtl="0">
              <a:lnSpc>
                <a:spcPct val="100000"/>
              </a:lnSpc>
              <a:spcBef>
                <a:spcPts val="0"/>
              </a:spcBef>
              <a:spcAft>
                <a:spcPts val="0"/>
              </a:spcAft>
              <a:buSzPts val="1100"/>
              <a:buChar char="●"/>
            </a:pPr>
            <a:r>
              <a:rPr lang="en-GB" b="0" i="0">
                <a:solidFill>
                  <a:srgbClr val="000000"/>
                </a:solidFill>
              </a:rPr>
              <a:t>"Looking at stakeholder coverage in the Orientation dataset, Insurer is by far the most frequently referenced stakeholder, followed by GP and Specialist. That makes sense given Orientation is about helping patients understand how the system works before they start treatment — patients need to understand coverage and the referral pathway from GP to specialist before anything else.</a:t>
            </a:r>
            <a:endParaRPr/>
          </a:p>
          <a:p>
            <a:pPr marL="457200" lvl="0" indent="-298450" algn="l" rtl="0">
              <a:lnSpc>
                <a:spcPct val="100000"/>
              </a:lnSpc>
              <a:spcBef>
                <a:spcPts val="0"/>
              </a:spcBef>
              <a:spcAft>
                <a:spcPts val="0"/>
              </a:spcAft>
              <a:buSzPts val="1100"/>
              <a:buChar char="●"/>
            </a:pPr>
            <a:r>
              <a:rPr lang="en-GB" b="0" i="0">
                <a:solidFill>
                  <a:srgbClr val="000000"/>
                </a:solidFill>
              </a:rPr>
              <a:t>What's more interesting is the other end of the chart. Patient organisation and Government body are barely represented, despite two of our five approved sources — NFK and Rijksoverheid — specifically being a patient advocacy organisation and a government body. That tells us these sources are publishing content that's mostly </a:t>
            </a:r>
            <a:r>
              <a:rPr lang="en-GB" b="0" i="1">
                <a:solidFill>
                  <a:srgbClr val="000000"/>
                </a:solidFill>
              </a:rPr>
              <a:t>about</a:t>
            </a:r>
            <a:r>
              <a:rPr lang="en-GB" b="0" i="0">
                <a:solidFill>
                  <a:srgbClr val="000000"/>
                </a:solidFill>
              </a:rPr>
              <a:t> insurers and GPs rather than content where the patient organisation or government itself is the stakeholder the patient needs to interact with. It suggests that patient-rights and advocacy-specific content — things like how to raise a complaint or get support from a patient organisation — may be thinner in the current dataset than the source list alone would suggest."</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
        <p:nvSpPr>
          <p:cNvPr id="703" name="Google Shape;703;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1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GB" sz="1100" b="0" i="0" u="none" strike="noStrike" cap="none" dirty="0">
                <a:solidFill>
                  <a:srgbClr val="000000"/>
                </a:solidFill>
                <a:latin typeface="Arial"/>
                <a:ea typeface="Arial"/>
                <a:cs typeface="Arial"/>
                <a:sym typeface="Arial"/>
              </a:rPr>
              <a:t>Kanker.nl and Thuisarts.nl together account for the majority of question coverage, and just 4 of the 20 community questions make up roughly 63% of all classified pages (91 of 144) — insurance/cost, additional services, treatment decisions, and GP process dominate the dataset.</a:t>
            </a:r>
            <a:endParaRPr dirty="0"/>
          </a:p>
          <a:p>
            <a:pPr marL="0" lvl="0" indent="0" algn="l" rtl="0">
              <a:lnSpc>
                <a:spcPct val="100000"/>
              </a:lnSpc>
              <a:spcBef>
                <a:spcPts val="0"/>
              </a:spcBef>
              <a:spcAft>
                <a:spcPts val="0"/>
              </a:spcAft>
              <a:buSzPts val="1100"/>
              <a:buNone/>
            </a:pPr>
            <a:endParaRPr sz="1100" b="0" i="0" u="none" strike="noStrike" cap="none" dirty="0">
              <a:solidFill>
                <a:srgbClr val="000000"/>
              </a:solidFill>
              <a:latin typeface="Arial"/>
              <a:ea typeface="Arial"/>
              <a:cs typeface="Arial"/>
              <a:sym typeface="Arial"/>
            </a:endParaRPr>
          </a:p>
          <a:p>
            <a:pPr marL="0" lvl="0" indent="0" algn="l" rtl="0">
              <a:lnSpc>
                <a:spcPct val="100000"/>
              </a:lnSpc>
              <a:spcBef>
                <a:spcPts val="0"/>
              </a:spcBef>
              <a:spcAft>
                <a:spcPts val="0"/>
              </a:spcAft>
              <a:buSzPts val="1100"/>
              <a:buNone/>
            </a:pPr>
            <a:r>
              <a:rPr lang="en-GB" sz="1100" b="0" i="0" u="none" strike="noStrike" cap="none" dirty="0">
                <a:solidFill>
                  <a:srgbClr val="000000"/>
                </a:solidFill>
                <a:latin typeface="Arial"/>
                <a:ea typeface="Arial"/>
                <a:cs typeface="Arial"/>
                <a:sym typeface="Arial"/>
              </a:rPr>
              <a:t>These four questions are the strongest foundation for a first-release Patient Navigator — high page volume means CSN can be confident these answers are well-substantiated and ready to publish.</a:t>
            </a:r>
            <a:endParaRPr sz="11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GB" sz="110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100"/>
              <a:buNone/>
            </a:pPr>
            <a:endParaRPr sz="11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r>
              <a:rPr lang="en-GB" sz="1100">
                <a:solidFill>
                  <a:schemeClr val="dk1"/>
                </a:solidFill>
                <a:latin typeface="Calibri"/>
                <a:ea typeface="Calibri"/>
                <a:cs typeface="Calibri"/>
                <a:sym typeface="Calibri"/>
              </a:rPr>
              <a:t>Again mention in tableau will be able to filter this by which source covers the most topics, the most questions, the most patient stages</a:t>
            </a:r>
            <a:endParaRPr dirty="0"/>
          </a:p>
          <a:p>
            <a:pPr marL="0" lvl="0" indent="0" algn="l" rtl="0">
              <a:lnSpc>
                <a:spcPct val="100000"/>
              </a:lnSpc>
              <a:spcBef>
                <a:spcPts val="0"/>
              </a:spcBef>
              <a:spcAft>
                <a:spcPts val="0"/>
              </a:spcAft>
              <a:buSzPts val="1100"/>
              <a:buNone/>
            </a:pPr>
            <a:endParaRPr dirty="0"/>
          </a:p>
        </p:txBody>
      </p:sp>
      <p:sp>
        <p:nvSpPr>
          <p:cNvPr id="722" name="Google Shape;722;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sz="1100" b="0" i="0" u="none" strike="noStrike" cap="none">
                <a:solidFill>
                  <a:srgbClr val="000000"/>
                </a:solidFill>
                <a:latin typeface="Arial"/>
                <a:ea typeface="Arial"/>
                <a:cs typeface="Arial"/>
                <a:sym typeface="Arial"/>
              </a:rPr>
              <a:t>"A few of these zero-coverage questions aren't true content gaps — they're classification artefacts. Several question headers group very similar, closely-worded questions together — for example under Waiting Times, 'What can I do if I feel the process is too slow?' sits right next to 'Is it normal to wait between steps?'. When a source page's content answers that general theme, it gets tagged to whichever specific question it most closely matches — so the answer exists, but only one of the two similar questions ends up with a source, and the near-duplicate reads as a gap. That said, not all three are like this — 'Are there English-speaking healthcare providers?' and 'Will a second opinion be covered by insurance?' appear to be genuine content gaps, not classification overlap, so those are worth flagging to CSN as areas the approved sources simply don't address.”</a:t>
            </a:r>
            <a:endParaRPr/>
          </a:p>
          <a:p>
            <a:pPr marL="0" lvl="0" indent="0" algn="l" rtl="0">
              <a:lnSpc>
                <a:spcPct val="100000"/>
              </a:lnSpc>
              <a:spcBef>
                <a:spcPts val="0"/>
              </a:spcBef>
              <a:spcAft>
                <a:spcPts val="0"/>
              </a:spcAft>
              <a:buSzPts val="1100"/>
              <a:buNone/>
            </a:pPr>
            <a:endParaRPr sz="1100" b="0" i="0" u="none" strike="noStrike" cap="none">
              <a:solidFill>
                <a:srgbClr val="000000"/>
              </a:solidFill>
              <a:latin typeface="Arial"/>
              <a:ea typeface="Arial"/>
              <a:cs typeface="Arial"/>
              <a:sym typeface="Arial"/>
            </a:endParaRPr>
          </a:p>
          <a:p>
            <a:pPr marL="0" lvl="0" indent="0" algn="l" rtl="0">
              <a:lnSpc>
                <a:spcPct val="100000"/>
              </a:lnSpc>
              <a:spcBef>
                <a:spcPts val="0"/>
              </a:spcBef>
              <a:spcAft>
                <a:spcPts val="0"/>
              </a:spcAft>
              <a:buSzPts val="1100"/>
              <a:buNone/>
            </a:pPr>
            <a:r>
              <a:rPr lang="en-GB" sz="1100" b="0" i="0" u="none" strike="noStrike" cap="none">
                <a:solidFill>
                  <a:srgbClr val="000000"/>
                </a:solidFill>
                <a:latin typeface="Arial"/>
                <a:ea typeface="Arial"/>
                <a:cs typeface="Arial"/>
                <a:sym typeface="Arial"/>
              </a:rPr>
              <a:t>"While 13 questions are answered by multiple pages, this isn't redundant duplication — each source page contributes a different angle on the same question. No two summary or answer texts for the same question are worded the same way, which suggests genuine complementary coverage: for example, one source might explain the legal right to a second opinion while another explains the practical steps to request one. That's actually a strength for the Patient Navigator — it means CSN can cross-reference multiple perspectives on the same question rather than relying on a single source's framing."</a:t>
            </a:r>
            <a:endParaRPr sz="1100" b="0" i="0" u="none" strike="noStrike" cap="none">
              <a:solidFill>
                <a:srgbClr val="000000"/>
              </a:solidFill>
              <a:latin typeface="Arial"/>
              <a:ea typeface="Arial"/>
              <a:cs typeface="Arial"/>
              <a:sym typeface="Arial"/>
            </a:endParaRPr>
          </a:p>
          <a:p>
            <a:pPr marL="0" lvl="0" indent="0" algn="l" rtl="0">
              <a:lnSpc>
                <a:spcPct val="100000"/>
              </a:lnSpc>
              <a:spcBef>
                <a:spcPts val="0"/>
              </a:spcBef>
              <a:spcAft>
                <a:spcPts val="0"/>
              </a:spcAft>
              <a:buSzPts val="1100"/>
              <a:buNone/>
            </a:pPr>
            <a:endParaRPr/>
          </a:p>
        </p:txBody>
      </p:sp>
      <p:sp>
        <p:nvSpPr>
          <p:cNvPr id="745" name="Google Shape;74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73" name="Google Shape;77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1"/>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1"/>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3"/>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3"/>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4"/>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24"/>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5"/>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25"/>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25"/>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25"/>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7"/>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7"/>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27"/>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8"/>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8"/>
          <p:cNvSpPr>
            <a:spLocks noGrp="1"/>
          </p:cNvSpPr>
          <p:nvPr>
            <p:ph type="pic" idx="2"/>
          </p:nvPr>
        </p:nvSpPr>
        <p:spPr>
          <a:xfrm>
            <a:off x="1792288" y="612775"/>
            <a:ext cx="5486400" cy="4114800"/>
          </a:xfrm>
          <a:prstGeom prst="rect">
            <a:avLst/>
          </a:prstGeom>
          <a:noFill/>
          <a:ln>
            <a:noFill/>
          </a:ln>
        </p:spPr>
        <p:txBody>
          <a:bodyPr/>
          <a:lstStyle/>
          <a:p>
            <a:endParaRPr lang="en-US"/>
          </a:p>
        </p:txBody>
      </p:sp>
      <p:sp>
        <p:nvSpPr>
          <p:cNvPr id="64" name="Google Shape;64;p28"/>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9"/>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0"/>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0"/>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9.png"/><Relationship Id="rId4"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3"/>
        <p:cNvGrpSpPr/>
        <p:nvPr/>
      </p:nvGrpSpPr>
      <p:grpSpPr>
        <a:xfrm>
          <a:off x="0" y="0"/>
          <a:ext cx="0" cy="0"/>
          <a:chOff x="0" y="0"/>
          <a:chExt cx="0" cy="0"/>
        </a:xfrm>
      </p:grpSpPr>
      <p:pic>
        <p:nvPicPr>
          <p:cNvPr id="84" name="Google Shape;84;p1" descr="csn_logo_full.png"/>
          <p:cNvPicPr preferRelativeResize="0"/>
          <p:nvPr/>
        </p:nvPicPr>
        <p:blipFill rotWithShape="1">
          <a:blip r:embed="rId3">
            <a:alphaModFix/>
          </a:blip>
          <a:srcRect/>
          <a:stretch/>
        </p:blipFill>
        <p:spPr>
          <a:xfrm>
            <a:off x="0" y="235571"/>
            <a:ext cx="4017397" cy="1391442"/>
          </a:xfrm>
          <a:prstGeom prst="rect">
            <a:avLst/>
          </a:prstGeom>
          <a:noFill/>
          <a:ln>
            <a:noFill/>
          </a:ln>
        </p:spPr>
      </p:pic>
      <p:sp>
        <p:nvSpPr>
          <p:cNvPr id="85" name="Google Shape;85;p1"/>
          <p:cNvSpPr txBox="1"/>
          <p:nvPr/>
        </p:nvSpPr>
        <p:spPr>
          <a:xfrm>
            <a:off x="1376661" y="2375647"/>
            <a:ext cx="9326880" cy="129266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200"/>
              <a:buFont typeface="Arial"/>
              <a:buNone/>
            </a:pPr>
            <a:r>
              <a:rPr lang="en-GB" sz="4200" b="1" i="1" u="none" strike="noStrike" cap="none" dirty="0">
                <a:solidFill>
                  <a:srgbClr val="2B665D"/>
                </a:solidFill>
                <a:latin typeface="Playfair Display"/>
                <a:ea typeface="Playfair Display"/>
                <a:cs typeface="Playfair Display"/>
                <a:sym typeface="Playfair Display"/>
              </a:rPr>
              <a:t>CSN Patient Navigator Data foundation</a:t>
            </a:r>
            <a:endParaRPr sz="4200" b="1" i="1" u="none" strike="noStrike" cap="none" dirty="0">
              <a:solidFill>
                <a:srgbClr val="2B665D"/>
              </a:solidFill>
              <a:latin typeface="Playfair Display"/>
              <a:ea typeface="Playfair Display"/>
              <a:cs typeface="Playfair Display"/>
              <a:sym typeface="Playfair Display"/>
            </a:endParaRPr>
          </a:p>
        </p:txBody>
      </p:sp>
      <p:sp>
        <p:nvSpPr>
          <p:cNvPr id="86" name="Google Shape;86;p1"/>
          <p:cNvSpPr/>
          <p:nvPr/>
        </p:nvSpPr>
        <p:spPr>
          <a:xfrm>
            <a:off x="1376661" y="4094526"/>
            <a:ext cx="3017400" cy="567000"/>
          </a:xfrm>
          <a:prstGeom prst="roundRect">
            <a:avLst>
              <a:gd name="adj" fmla="val 50000"/>
            </a:avLst>
          </a:prstGeom>
          <a:solidFill>
            <a:srgbClr val="6C5990"/>
          </a:solidFill>
          <a:ln>
            <a:noFill/>
          </a:ln>
        </p:spPr>
        <p:txBody>
          <a:bodyPr spcFirstLastPara="1" wrap="square" lIns="109725" tIns="45700" rIns="1097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GB" sz="1500" b="1" i="0" u="none" strike="noStrike" cap="none">
                <a:solidFill>
                  <a:srgbClr val="FFFFFF"/>
                </a:solidFill>
                <a:latin typeface="Calibri"/>
                <a:ea typeface="Calibri"/>
                <a:cs typeface="Calibri"/>
                <a:sym typeface="Calibri"/>
              </a:rPr>
              <a:t>Presentation by Team 8</a:t>
            </a:r>
            <a:endParaRPr sz="1500" b="1" i="0" u="none" strike="noStrike" cap="none">
              <a:solidFill>
                <a:srgbClr val="FFFFFF"/>
              </a:solidFill>
              <a:latin typeface="Calibri"/>
              <a:ea typeface="Calibri"/>
              <a:cs typeface="Calibri"/>
              <a:sym typeface="Calibri"/>
            </a:endParaRPr>
          </a:p>
        </p:txBody>
      </p:sp>
      <p:sp>
        <p:nvSpPr>
          <p:cNvPr id="87" name="Google Shape;87;p1"/>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1</a:t>
            </a:r>
            <a:endParaRPr sz="1400" b="0" i="0" u="none" strike="noStrike" cap="none">
              <a:solidFill>
                <a:srgbClr val="000000"/>
              </a:solidFill>
              <a:latin typeface="Arial"/>
              <a:ea typeface="Arial"/>
              <a:cs typeface="Arial"/>
              <a:sym typeface="Arial"/>
            </a:endParaRPr>
          </a:p>
        </p:txBody>
      </p:sp>
      <p:grpSp>
        <p:nvGrpSpPr>
          <p:cNvPr id="88" name="Google Shape;88;p1"/>
          <p:cNvGrpSpPr/>
          <p:nvPr/>
        </p:nvGrpSpPr>
        <p:grpSpPr>
          <a:xfrm>
            <a:off x="10484085" y="569967"/>
            <a:ext cx="1037779" cy="1057046"/>
            <a:chOff x="10484085" y="569967"/>
            <a:chExt cx="1037779" cy="1057046"/>
          </a:xfrm>
        </p:grpSpPr>
        <p:sp>
          <p:nvSpPr>
            <p:cNvPr id="89" name="Google Shape;89;p1"/>
            <p:cNvSpPr/>
            <p:nvPr/>
          </p:nvSpPr>
          <p:spPr>
            <a:xfrm>
              <a:off x="10929823" y="569967"/>
              <a:ext cx="146304" cy="146304"/>
            </a:xfrm>
            <a:prstGeom prst="ellipse">
              <a:avLst/>
            </a:prstGeom>
            <a:solidFill>
              <a:srgbClr val="0068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0" name="Google Shape;90;p1"/>
            <p:cNvSpPr/>
            <p:nvPr/>
          </p:nvSpPr>
          <p:spPr>
            <a:xfrm>
              <a:off x="11230622" y="716271"/>
              <a:ext cx="146304" cy="146304"/>
            </a:xfrm>
            <a:prstGeom prst="ellipse">
              <a:avLst/>
            </a:prstGeom>
            <a:solidFill>
              <a:srgbClr val="00C4B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1" name="Google Shape;91;p1"/>
            <p:cNvSpPr/>
            <p:nvPr/>
          </p:nvSpPr>
          <p:spPr>
            <a:xfrm>
              <a:off x="11375560" y="1034424"/>
              <a:ext cx="146304" cy="146304"/>
            </a:xfrm>
            <a:prstGeom prst="ellipse">
              <a:avLst/>
            </a:prstGeom>
            <a:solidFill>
              <a:srgbClr val="39367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2" name="Google Shape;92;p1"/>
            <p:cNvSpPr/>
            <p:nvPr/>
          </p:nvSpPr>
          <p:spPr>
            <a:xfrm>
              <a:off x="11229257" y="1344610"/>
              <a:ext cx="146304" cy="146304"/>
            </a:xfrm>
            <a:prstGeom prst="ellipse">
              <a:avLst/>
            </a:prstGeom>
            <a:solidFill>
              <a:srgbClr val="21AD5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3" name="Google Shape;93;p1"/>
            <p:cNvSpPr/>
            <p:nvPr/>
          </p:nvSpPr>
          <p:spPr>
            <a:xfrm>
              <a:off x="10630389" y="1344610"/>
              <a:ext cx="146304" cy="146304"/>
            </a:xfrm>
            <a:prstGeom prst="ellipse">
              <a:avLst/>
            </a:prstGeom>
            <a:solidFill>
              <a:srgbClr val="FBBD2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4" name="Google Shape;94;p1"/>
            <p:cNvSpPr/>
            <p:nvPr/>
          </p:nvSpPr>
          <p:spPr>
            <a:xfrm>
              <a:off x="10484085" y="1034424"/>
              <a:ext cx="146304" cy="146304"/>
            </a:xfrm>
            <a:prstGeom prst="ellipse">
              <a:avLst/>
            </a:prstGeom>
            <a:solidFill>
              <a:srgbClr val="EE3D8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5" name="Google Shape;95;p1"/>
            <p:cNvSpPr/>
            <p:nvPr/>
          </p:nvSpPr>
          <p:spPr>
            <a:xfrm>
              <a:off x="10630389" y="720780"/>
              <a:ext cx="146304" cy="146304"/>
            </a:xfrm>
            <a:prstGeom prst="ellipse">
              <a:avLst/>
            </a:prstGeom>
            <a:solidFill>
              <a:srgbClr val="9269A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6" name="Google Shape;96;p1"/>
            <p:cNvSpPr/>
            <p:nvPr/>
          </p:nvSpPr>
          <p:spPr>
            <a:xfrm>
              <a:off x="10929823" y="1480709"/>
              <a:ext cx="146304" cy="146304"/>
            </a:xfrm>
            <a:prstGeom prst="ellipse">
              <a:avLst/>
            </a:prstGeom>
            <a:solidFill>
              <a:srgbClr val="00BAE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0"/>
        <p:cNvGrpSpPr/>
        <p:nvPr/>
      </p:nvGrpSpPr>
      <p:grpSpPr>
        <a:xfrm>
          <a:off x="0" y="0"/>
          <a:ext cx="0" cy="0"/>
          <a:chOff x="0" y="0"/>
          <a:chExt cx="0" cy="0"/>
        </a:xfrm>
      </p:grpSpPr>
      <p:sp>
        <p:nvSpPr>
          <p:cNvPr id="101" name="Google Shape;101;p2"/>
          <p:cNvSpPr txBox="1"/>
          <p:nvPr/>
        </p:nvSpPr>
        <p:spPr>
          <a:xfrm>
            <a:off x="881532" y="3063207"/>
            <a:ext cx="3000000" cy="70788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600"/>
              <a:buFont typeface="Arial"/>
              <a:buNone/>
            </a:pPr>
            <a:r>
              <a:rPr lang="en-GB" sz="4600" b="1" i="0" u="none" strike="noStrike" cap="none">
                <a:solidFill>
                  <a:schemeClr val="dk1"/>
                </a:solidFill>
                <a:latin typeface="Playfair Display"/>
                <a:ea typeface="Playfair Display"/>
                <a:cs typeface="Playfair Display"/>
                <a:sym typeface="Playfair Display"/>
              </a:rPr>
              <a:t>Agenda</a:t>
            </a:r>
            <a:endParaRPr sz="4600" b="1" i="0" u="none" strike="noStrike" cap="none">
              <a:solidFill>
                <a:schemeClr val="dk1"/>
              </a:solidFill>
              <a:latin typeface="Playfair Display"/>
              <a:ea typeface="Playfair Display"/>
              <a:cs typeface="Playfair Display"/>
              <a:sym typeface="Playfair Display"/>
            </a:endParaRPr>
          </a:p>
        </p:txBody>
      </p:sp>
      <p:cxnSp>
        <p:nvCxnSpPr>
          <p:cNvPr id="102" name="Google Shape;102;p2"/>
          <p:cNvCxnSpPr/>
          <p:nvPr/>
        </p:nvCxnSpPr>
        <p:spPr>
          <a:xfrm>
            <a:off x="868680" y="3977639"/>
            <a:ext cx="2011680" cy="0"/>
          </a:xfrm>
          <a:prstGeom prst="straightConnector1">
            <a:avLst/>
          </a:prstGeom>
          <a:noFill/>
          <a:ln w="28575" cap="flat" cmpd="sng">
            <a:solidFill>
              <a:srgbClr val="00685D"/>
            </a:solidFill>
            <a:prstDash val="solid"/>
            <a:round/>
            <a:headEnd type="none" w="sm" len="sm"/>
            <a:tailEnd type="none" w="sm" len="sm"/>
          </a:ln>
          <a:effectLst>
            <a:outerShdw blurRad="40000" dist="20000" dir="5400000" rotWithShape="0">
              <a:srgbClr val="000000">
                <a:alpha val="38039"/>
              </a:srgbClr>
            </a:outerShdw>
          </a:effectLst>
        </p:spPr>
      </p:cxnSp>
      <p:sp>
        <p:nvSpPr>
          <p:cNvPr id="103" name="Google Shape;103;p2"/>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2</a:t>
            </a:r>
            <a:endParaRPr sz="1400" b="0" i="0" u="none" strike="noStrike" cap="none">
              <a:solidFill>
                <a:srgbClr val="000000"/>
              </a:solidFill>
              <a:latin typeface="Arial"/>
              <a:ea typeface="Arial"/>
              <a:cs typeface="Arial"/>
              <a:sym typeface="Arial"/>
            </a:endParaRPr>
          </a:p>
        </p:txBody>
      </p:sp>
      <p:grpSp>
        <p:nvGrpSpPr>
          <p:cNvPr id="104" name="Google Shape;104;p2"/>
          <p:cNvGrpSpPr/>
          <p:nvPr/>
        </p:nvGrpSpPr>
        <p:grpSpPr>
          <a:xfrm>
            <a:off x="443218" y="371184"/>
            <a:ext cx="1554548" cy="1447678"/>
            <a:chOff x="10484085" y="569967"/>
            <a:chExt cx="1037779" cy="1057046"/>
          </a:xfrm>
        </p:grpSpPr>
        <p:sp>
          <p:nvSpPr>
            <p:cNvPr id="105" name="Google Shape;105;p2"/>
            <p:cNvSpPr/>
            <p:nvPr/>
          </p:nvSpPr>
          <p:spPr>
            <a:xfrm>
              <a:off x="10929823" y="569967"/>
              <a:ext cx="146304" cy="146304"/>
            </a:xfrm>
            <a:prstGeom prst="ellipse">
              <a:avLst/>
            </a:prstGeom>
            <a:solidFill>
              <a:srgbClr val="0068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6" name="Google Shape;106;p2"/>
            <p:cNvSpPr/>
            <p:nvPr/>
          </p:nvSpPr>
          <p:spPr>
            <a:xfrm>
              <a:off x="11230622" y="716271"/>
              <a:ext cx="146304" cy="146304"/>
            </a:xfrm>
            <a:prstGeom prst="ellipse">
              <a:avLst/>
            </a:prstGeom>
            <a:solidFill>
              <a:srgbClr val="00C4B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7" name="Google Shape;107;p2"/>
            <p:cNvSpPr/>
            <p:nvPr/>
          </p:nvSpPr>
          <p:spPr>
            <a:xfrm>
              <a:off x="11375560" y="1034424"/>
              <a:ext cx="146304" cy="146304"/>
            </a:xfrm>
            <a:prstGeom prst="ellipse">
              <a:avLst/>
            </a:prstGeom>
            <a:solidFill>
              <a:srgbClr val="39367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8" name="Google Shape;108;p2"/>
            <p:cNvSpPr/>
            <p:nvPr/>
          </p:nvSpPr>
          <p:spPr>
            <a:xfrm>
              <a:off x="11229257" y="1344610"/>
              <a:ext cx="146304" cy="146304"/>
            </a:xfrm>
            <a:prstGeom prst="ellipse">
              <a:avLst/>
            </a:prstGeom>
            <a:solidFill>
              <a:srgbClr val="21AD5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9" name="Google Shape;109;p2"/>
            <p:cNvSpPr/>
            <p:nvPr/>
          </p:nvSpPr>
          <p:spPr>
            <a:xfrm>
              <a:off x="10630389" y="1344610"/>
              <a:ext cx="146304" cy="146304"/>
            </a:xfrm>
            <a:prstGeom prst="ellipse">
              <a:avLst/>
            </a:prstGeom>
            <a:solidFill>
              <a:srgbClr val="FBBD2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0" name="Google Shape;110;p2"/>
            <p:cNvSpPr/>
            <p:nvPr/>
          </p:nvSpPr>
          <p:spPr>
            <a:xfrm>
              <a:off x="10484085" y="1034424"/>
              <a:ext cx="146304" cy="146304"/>
            </a:xfrm>
            <a:prstGeom prst="ellipse">
              <a:avLst/>
            </a:prstGeom>
            <a:solidFill>
              <a:srgbClr val="EE3D8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1" name="Google Shape;111;p2"/>
            <p:cNvSpPr/>
            <p:nvPr/>
          </p:nvSpPr>
          <p:spPr>
            <a:xfrm>
              <a:off x="10630389" y="720780"/>
              <a:ext cx="146304" cy="146304"/>
            </a:xfrm>
            <a:prstGeom prst="ellipse">
              <a:avLst/>
            </a:prstGeom>
            <a:solidFill>
              <a:srgbClr val="9269A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2" name="Google Shape;112;p2"/>
            <p:cNvSpPr/>
            <p:nvPr/>
          </p:nvSpPr>
          <p:spPr>
            <a:xfrm>
              <a:off x="10929823" y="1480709"/>
              <a:ext cx="146304" cy="146304"/>
            </a:xfrm>
            <a:prstGeom prst="ellipse">
              <a:avLst/>
            </a:prstGeom>
            <a:solidFill>
              <a:srgbClr val="00BAE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14" name="Google Shape;114;p2"/>
          <p:cNvSpPr/>
          <p:nvPr/>
        </p:nvSpPr>
        <p:spPr>
          <a:xfrm>
            <a:off x="4579508" y="3892030"/>
            <a:ext cx="6858216" cy="707886"/>
          </a:xfrm>
          <a:prstGeom prst="roundRect">
            <a:avLst>
              <a:gd name="adj" fmla="val 3646"/>
            </a:avLst>
          </a:prstGeom>
          <a:solidFill>
            <a:srgbClr val="00685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5" name="Google Shape;115;p2"/>
          <p:cNvSpPr/>
          <p:nvPr/>
        </p:nvSpPr>
        <p:spPr>
          <a:xfrm>
            <a:off x="4579508" y="4794288"/>
            <a:ext cx="6858216" cy="707886"/>
          </a:xfrm>
          <a:prstGeom prst="roundRect">
            <a:avLst>
              <a:gd name="adj" fmla="val 3646"/>
            </a:avLst>
          </a:prstGeom>
          <a:solidFill>
            <a:srgbClr val="00685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6" name="Google Shape;116;p2"/>
          <p:cNvSpPr/>
          <p:nvPr/>
        </p:nvSpPr>
        <p:spPr>
          <a:xfrm>
            <a:off x="4569382" y="5698997"/>
            <a:ext cx="6858216" cy="707886"/>
          </a:xfrm>
          <a:prstGeom prst="roundRect">
            <a:avLst>
              <a:gd name="adj" fmla="val 3646"/>
            </a:avLst>
          </a:prstGeom>
          <a:solidFill>
            <a:srgbClr val="00685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7" name="Google Shape;117;p2"/>
          <p:cNvSpPr/>
          <p:nvPr/>
        </p:nvSpPr>
        <p:spPr>
          <a:xfrm>
            <a:off x="4579508" y="2995375"/>
            <a:ext cx="6858216" cy="707886"/>
          </a:xfrm>
          <a:prstGeom prst="roundRect">
            <a:avLst>
              <a:gd name="adj" fmla="val 3646"/>
            </a:avLst>
          </a:prstGeom>
          <a:solidFill>
            <a:srgbClr val="00685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8" name="Google Shape;118;p2"/>
          <p:cNvSpPr/>
          <p:nvPr/>
        </p:nvSpPr>
        <p:spPr>
          <a:xfrm>
            <a:off x="3881532" y="3100839"/>
            <a:ext cx="498874" cy="496958"/>
          </a:xfrm>
          <a:prstGeom prst="ellipse">
            <a:avLst/>
          </a:prstGeom>
          <a:solidFill>
            <a:srgbClr val="0068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9" name="Google Shape;119;p2"/>
          <p:cNvSpPr/>
          <p:nvPr/>
        </p:nvSpPr>
        <p:spPr>
          <a:xfrm>
            <a:off x="3881532" y="3997494"/>
            <a:ext cx="498874" cy="496958"/>
          </a:xfrm>
          <a:prstGeom prst="ellipse">
            <a:avLst/>
          </a:prstGeom>
          <a:solidFill>
            <a:srgbClr val="0068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0" name="Google Shape;120;p2"/>
          <p:cNvSpPr/>
          <p:nvPr/>
        </p:nvSpPr>
        <p:spPr>
          <a:xfrm>
            <a:off x="3881532" y="4899752"/>
            <a:ext cx="498874" cy="496958"/>
          </a:xfrm>
          <a:prstGeom prst="ellipse">
            <a:avLst/>
          </a:prstGeom>
          <a:solidFill>
            <a:srgbClr val="0068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1" name="Google Shape;121;p2"/>
          <p:cNvSpPr/>
          <p:nvPr/>
        </p:nvSpPr>
        <p:spPr>
          <a:xfrm>
            <a:off x="3881532" y="5804461"/>
            <a:ext cx="498874" cy="496958"/>
          </a:xfrm>
          <a:prstGeom prst="ellipse">
            <a:avLst/>
          </a:prstGeom>
          <a:solidFill>
            <a:srgbClr val="0068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3" name="Google Shape;123;p2"/>
          <p:cNvSpPr txBox="1"/>
          <p:nvPr/>
        </p:nvSpPr>
        <p:spPr>
          <a:xfrm>
            <a:off x="4070508" y="3100839"/>
            <a:ext cx="180555" cy="43088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chemeClr val="lt1"/>
                </a:solidFill>
                <a:latin typeface="Playfair Display"/>
                <a:ea typeface="Playfair Display"/>
                <a:cs typeface="Playfair Display"/>
                <a:sym typeface="Playfair Display"/>
              </a:rPr>
              <a:t>1</a:t>
            </a:r>
            <a:endParaRPr sz="2800" b="1" i="0" u="none" strike="noStrike" cap="none">
              <a:solidFill>
                <a:schemeClr val="lt1"/>
              </a:solidFill>
              <a:latin typeface="Playfair Display"/>
              <a:ea typeface="Playfair Display"/>
              <a:cs typeface="Playfair Display"/>
              <a:sym typeface="Playfair Display"/>
            </a:endParaRPr>
          </a:p>
        </p:txBody>
      </p:sp>
      <p:sp>
        <p:nvSpPr>
          <p:cNvPr id="124" name="Google Shape;124;p2"/>
          <p:cNvSpPr txBox="1"/>
          <p:nvPr/>
        </p:nvSpPr>
        <p:spPr>
          <a:xfrm>
            <a:off x="4040691" y="3997494"/>
            <a:ext cx="180555" cy="43088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chemeClr val="lt1"/>
                </a:solidFill>
                <a:latin typeface="Playfair Display"/>
                <a:ea typeface="Playfair Display"/>
                <a:cs typeface="Playfair Display"/>
                <a:sym typeface="Playfair Display"/>
              </a:rPr>
              <a:t>2</a:t>
            </a:r>
            <a:endParaRPr sz="2800" b="1" i="0" u="none" strike="noStrike" cap="none">
              <a:solidFill>
                <a:schemeClr val="lt1"/>
              </a:solidFill>
              <a:latin typeface="Playfair Display"/>
              <a:ea typeface="Playfair Display"/>
              <a:cs typeface="Playfair Display"/>
              <a:sym typeface="Playfair Display"/>
            </a:endParaRPr>
          </a:p>
        </p:txBody>
      </p:sp>
      <p:sp>
        <p:nvSpPr>
          <p:cNvPr id="125" name="Google Shape;125;p2"/>
          <p:cNvSpPr txBox="1"/>
          <p:nvPr/>
        </p:nvSpPr>
        <p:spPr>
          <a:xfrm>
            <a:off x="4047504" y="4863924"/>
            <a:ext cx="180555" cy="43088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chemeClr val="lt1"/>
                </a:solidFill>
                <a:latin typeface="Playfair Display"/>
                <a:ea typeface="Playfair Display"/>
                <a:cs typeface="Playfair Display"/>
                <a:sym typeface="Playfair Display"/>
              </a:rPr>
              <a:t>3</a:t>
            </a:r>
            <a:endParaRPr sz="2800" b="1" i="0" u="none" strike="noStrike" cap="none">
              <a:solidFill>
                <a:schemeClr val="lt1"/>
              </a:solidFill>
              <a:latin typeface="Playfair Display"/>
              <a:ea typeface="Playfair Display"/>
              <a:cs typeface="Playfair Display"/>
              <a:sym typeface="Playfair Display"/>
            </a:endParaRPr>
          </a:p>
        </p:txBody>
      </p:sp>
      <p:sp>
        <p:nvSpPr>
          <p:cNvPr id="126" name="Google Shape;126;p2"/>
          <p:cNvSpPr txBox="1"/>
          <p:nvPr/>
        </p:nvSpPr>
        <p:spPr>
          <a:xfrm>
            <a:off x="4032595" y="5762063"/>
            <a:ext cx="210372" cy="43088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GB" sz="2800" b="1" i="0" u="none" strike="noStrike" cap="none">
                <a:solidFill>
                  <a:schemeClr val="lt1"/>
                </a:solidFill>
                <a:latin typeface="Playfair Display"/>
                <a:ea typeface="Playfair Display"/>
                <a:cs typeface="Playfair Display"/>
                <a:sym typeface="Playfair Display"/>
              </a:rPr>
              <a:t>4</a:t>
            </a:r>
            <a:endParaRPr sz="2800" b="1" i="0" u="none" strike="noStrike" cap="none">
              <a:solidFill>
                <a:schemeClr val="lt1"/>
              </a:solidFill>
              <a:latin typeface="Playfair Display"/>
              <a:ea typeface="Playfair Display"/>
              <a:cs typeface="Playfair Display"/>
              <a:sym typeface="Playfair Display"/>
            </a:endParaRPr>
          </a:p>
        </p:txBody>
      </p:sp>
      <p:sp>
        <p:nvSpPr>
          <p:cNvPr id="128" name="Google Shape;128;p2"/>
          <p:cNvSpPr/>
          <p:nvPr/>
        </p:nvSpPr>
        <p:spPr>
          <a:xfrm>
            <a:off x="4625064" y="3066742"/>
            <a:ext cx="4007503" cy="640080"/>
          </a:xfrm>
          <a:prstGeom prst="rect">
            <a:avLst/>
          </a:prstGeom>
          <a:noFill/>
          <a:ln>
            <a:noFill/>
          </a:ln>
        </p:spPr>
        <p:txBody>
          <a:bodyPr spcFirstLastPara="1" wrap="square" lIns="91425" tIns="45700" rIns="91425" bIns="45700" anchor="ctr" anchorCtr="0">
            <a:noAutofit/>
          </a:bodyPr>
          <a:lstStyle/>
          <a:p>
            <a:pPr marL="0" marR="0" lvl="0" indent="0" algn="ctr" rtl="0">
              <a:lnSpc>
                <a:spcPct val="75000"/>
              </a:lnSpc>
              <a:spcBef>
                <a:spcPts val="0"/>
              </a:spcBef>
              <a:spcAft>
                <a:spcPts val="0"/>
              </a:spcAft>
              <a:buClr>
                <a:srgbClr val="FFFFFF"/>
              </a:buClr>
              <a:buSzPts val="2000"/>
              <a:buFont typeface="Cambria"/>
              <a:buNone/>
            </a:pPr>
            <a:r>
              <a:rPr lang="en-GB" sz="2000" b="1" i="0" u="none" strike="noStrike" cap="none">
                <a:solidFill>
                  <a:srgbClr val="FFFFFF"/>
                </a:solidFill>
                <a:latin typeface="Cambria"/>
                <a:ea typeface="Cambria"/>
                <a:cs typeface="Cambria"/>
                <a:sym typeface="Cambria"/>
              </a:rPr>
              <a:t>Background &amp; Project Context </a:t>
            </a:r>
            <a:endParaRPr sz="2000" b="0" i="0" u="none" strike="noStrike" cap="none">
              <a:solidFill>
                <a:schemeClr val="dk1"/>
              </a:solidFill>
              <a:latin typeface="Cambria"/>
              <a:ea typeface="Cambria"/>
              <a:cs typeface="Cambria"/>
              <a:sym typeface="Cambria"/>
            </a:endParaRPr>
          </a:p>
        </p:txBody>
      </p:sp>
      <p:sp>
        <p:nvSpPr>
          <p:cNvPr id="129" name="Google Shape;129;p2"/>
          <p:cNvSpPr/>
          <p:nvPr/>
        </p:nvSpPr>
        <p:spPr>
          <a:xfrm>
            <a:off x="4625064" y="3979461"/>
            <a:ext cx="2932183" cy="640080"/>
          </a:xfrm>
          <a:prstGeom prst="rect">
            <a:avLst/>
          </a:prstGeom>
          <a:noFill/>
          <a:ln>
            <a:noFill/>
          </a:ln>
        </p:spPr>
        <p:txBody>
          <a:bodyPr spcFirstLastPara="1" wrap="square" lIns="91425" tIns="45700" rIns="91425" bIns="45700" anchor="ctr" anchorCtr="0">
            <a:noAutofit/>
          </a:bodyPr>
          <a:lstStyle/>
          <a:p>
            <a:pPr marL="0" marR="0" lvl="0" indent="0" algn="ctr" rtl="0">
              <a:lnSpc>
                <a:spcPct val="75000"/>
              </a:lnSpc>
              <a:spcBef>
                <a:spcPts val="0"/>
              </a:spcBef>
              <a:spcAft>
                <a:spcPts val="0"/>
              </a:spcAft>
              <a:buClr>
                <a:srgbClr val="FFFFFF"/>
              </a:buClr>
              <a:buSzPts val="2000"/>
              <a:buFont typeface="Cambria"/>
              <a:buNone/>
            </a:pPr>
            <a:r>
              <a:rPr lang="en-GB" sz="2000" b="1" i="0" u="none" strike="noStrike" cap="none">
                <a:solidFill>
                  <a:srgbClr val="FFFFFF"/>
                </a:solidFill>
                <a:latin typeface="Cambria"/>
                <a:ea typeface="Cambria"/>
                <a:cs typeface="Cambria"/>
                <a:sym typeface="Cambria"/>
              </a:rPr>
              <a:t>Building the Database</a:t>
            </a:r>
            <a:endParaRPr sz="2000" b="0" i="0" u="none" strike="noStrike" cap="none">
              <a:solidFill>
                <a:schemeClr val="dk1"/>
              </a:solidFill>
              <a:latin typeface="Cambria"/>
              <a:ea typeface="Cambria"/>
              <a:cs typeface="Cambria"/>
              <a:sym typeface="Cambria"/>
            </a:endParaRPr>
          </a:p>
        </p:txBody>
      </p:sp>
      <p:sp>
        <p:nvSpPr>
          <p:cNvPr id="130" name="Google Shape;130;p2"/>
          <p:cNvSpPr/>
          <p:nvPr/>
        </p:nvSpPr>
        <p:spPr>
          <a:xfrm>
            <a:off x="4625064" y="4862094"/>
            <a:ext cx="3054766" cy="640080"/>
          </a:xfrm>
          <a:prstGeom prst="rect">
            <a:avLst/>
          </a:prstGeom>
          <a:noFill/>
          <a:ln>
            <a:noFill/>
          </a:ln>
        </p:spPr>
        <p:txBody>
          <a:bodyPr spcFirstLastPara="1" wrap="square" lIns="91425" tIns="45700" rIns="91425" bIns="45700" anchor="ctr" anchorCtr="0">
            <a:noAutofit/>
          </a:bodyPr>
          <a:lstStyle/>
          <a:p>
            <a:pPr marL="0" marR="0" lvl="0" indent="0" algn="ctr" rtl="0">
              <a:lnSpc>
                <a:spcPct val="75000"/>
              </a:lnSpc>
              <a:spcBef>
                <a:spcPts val="0"/>
              </a:spcBef>
              <a:spcAft>
                <a:spcPts val="0"/>
              </a:spcAft>
              <a:buClr>
                <a:srgbClr val="FFFFFF"/>
              </a:buClr>
              <a:buSzPts val="2000"/>
              <a:buFont typeface="Cambria"/>
              <a:buNone/>
            </a:pPr>
            <a:r>
              <a:rPr lang="en-GB" sz="2000" b="1" i="0" u="none" strike="noStrike" cap="none">
                <a:solidFill>
                  <a:srgbClr val="FFFFFF"/>
                </a:solidFill>
                <a:latin typeface="Cambria"/>
                <a:ea typeface="Cambria"/>
                <a:cs typeface="Cambria"/>
                <a:sym typeface="Cambria"/>
              </a:rPr>
              <a:t>Analysing the Database</a:t>
            </a:r>
            <a:endParaRPr sz="2000" b="0" i="0" u="none" strike="noStrike" cap="none">
              <a:solidFill>
                <a:schemeClr val="dk1"/>
              </a:solidFill>
              <a:latin typeface="Cambria"/>
              <a:ea typeface="Cambria"/>
              <a:cs typeface="Cambria"/>
              <a:sym typeface="Cambria"/>
            </a:endParaRPr>
          </a:p>
        </p:txBody>
      </p:sp>
      <p:sp>
        <p:nvSpPr>
          <p:cNvPr id="131" name="Google Shape;131;p2"/>
          <p:cNvSpPr/>
          <p:nvPr/>
        </p:nvSpPr>
        <p:spPr>
          <a:xfrm>
            <a:off x="4625064" y="5775497"/>
            <a:ext cx="3779348" cy="640080"/>
          </a:xfrm>
          <a:prstGeom prst="rect">
            <a:avLst/>
          </a:prstGeom>
          <a:noFill/>
          <a:ln>
            <a:noFill/>
          </a:ln>
        </p:spPr>
        <p:txBody>
          <a:bodyPr spcFirstLastPara="1" wrap="square" lIns="91425" tIns="45700" rIns="91425" bIns="45700" anchor="ctr" anchorCtr="0">
            <a:noAutofit/>
          </a:bodyPr>
          <a:lstStyle/>
          <a:p>
            <a:pPr marL="0" marR="0" lvl="0" indent="0" algn="ctr" rtl="0">
              <a:lnSpc>
                <a:spcPct val="75000"/>
              </a:lnSpc>
              <a:spcBef>
                <a:spcPts val="0"/>
              </a:spcBef>
              <a:spcAft>
                <a:spcPts val="0"/>
              </a:spcAft>
              <a:buClr>
                <a:srgbClr val="FFFFFF"/>
              </a:buClr>
              <a:buSzPts val="2000"/>
              <a:buFont typeface="Cambria"/>
              <a:buNone/>
            </a:pPr>
            <a:r>
              <a:rPr lang="en-GB" sz="2000" b="1" i="0" u="none" strike="noStrike" cap="none" dirty="0">
                <a:solidFill>
                  <a:srgbClr val="FFFFFF"/>
                </a:solidFill>
                <a:latin typeface="Cambria"/>
                <a:ea typeface="Cambria"/>
                <a:cs typeface="Cambria"/>
                <a:sym typeface="Cambria"/>
              </a:rPr>
              <a:t>How the Database can be used </a:t>
            </a:r>
            <a:endParaRPr sz="2000" b="0" i="0" u="none" strike="noStrike" cap="none" dirty="0">
              <a:solidFill>
                <a:schemeClr val="dk1"/>
              </a:solidFill>
              <a:latin typeface="Cambria"/>
              <a:ea typeface="Cambria"/>
              <a:cs typeface="Cambria"/>
              <a:sym typeface="Cambri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6"/>
        <p:cNvGrpSpPr/>
        <p:nvPr/>
      </p:nvGrpSpPr>
      <p:grpSpPr>
        <a:xfrm>
          <a:off x="0" y="0"/>
          <a:ext cx="0" cy="0"/>
          <a:chOff x="0" y="0"/>
          <a:chExt cx="0" cy="0"/>
        </a:xfrm>
      </p:grpSpPr>
      <p:sp>
        <p:nvSpPr>
          <p:cNvPr id="140" name="Google Shape;140;p3"/>
          <p:cNvSpPr txBox="1"/>
          <p:nvPr/>
        </p:nvSpPr>
        <p:spPr>
          <a:xfrm>
            <a:off x="679881" y="296903"/>
            <a:ext cx="3600000" cy="52322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GB" sz="3400" b="1" i="0" u="none" strike="noStrike" cap="none" dirty="0">
                <a:solidFill>
                  <a:srgbClr val="5F497A"/>
                </a:solidFill>
                <a:latin typeface="Playfair Display"/>
                <a:ea typeface="Playfair Display"/>
                <a:cs typeface="Playfair Display"/>
                <a:sym typeface="Playfair Display"/>
              </a:rPr>
              <a:t>Background</a:t>
            </a:r>
            <a:endParaRPr sz="3400" b="1" i="0" u="none" strike="noStrike" cap="none" dirty="0">
              <a:solidFill>
                <a:srgbClr val="5F497A"/>
              </a:solidFill>
              <a:latin typeface="Playfair Display"/>
              <a:ea typeface="Playfair Display"/>
              <a:cs typeface="Playfair Display"/>
              <a:sym typeface="Playfair Display"/>
            </a:endParaRPr>
          </a:p>
        </p:txBody>
      </p:sp>
      <p:cxnSp>
        <p:nvCxnSpPr>
          <p:cNvPr id="141" name="Google Shape;141;p3"/>
          <p:cNvCxnSpPr>
            <a:cxnSpLocks/>
          </p:cNvCxnSpPr>
          <p:nvPr/>
        </p:nvCxnSpPr>
        <p:spPr>
          <a:xfrm>
            <a:off x="715744" y="888792"/>
            <a:ext cx="2377080" cy="0"/>
          </a:xfrm>
          <a:prstGeom prst="straightConnector1">
            <a:avLst/>
          </a:prstGeom>
          <a:noFill/>
          <a:ln w="28575" cap="flat" cmpd="sng">
            <a:solidFill>
              <a:srgbClr val="6C5990"/>
            </a:solidFill>
            <a:prstDash val="solid"/>
            <a:round/>
            <a:headEnd type="none" w="sm" len="sm"/>
            <a:tailEnd type="none" w="sm" len="sm"/>
          </a:ln>
          <a:effectLst>
            <a:outerShdw blurRad="40000" dist="20000" dir="5400000" rotWithShape="0">
              <a:srgbClr val="000000">
                <a:alpha val="38039"/>
              </a:srgbClr>
            </a:outerShdw>
          </a:effectLst>
        </p:spPr>
      </p:cxnSp>
      <p:pic>
        <p:nvPicPr>
          <p:cNvPr id="7" name="Picture 6">
            <a:extLst>
              <a:ext uri="{FF2B5EF4-FFF2-40B4-BE49-F238E27FC236}">
                <a16:creationId xmlns:a16="http://schemas.microsoft.com/office/drawing/2014/main" id="{8E0D2E10-374B-81E3-B618-0AD2D20568EC}"/>
              </a:ext>
            </a:extLst>
          </p:cNvPr>
          <p:cNvPicPr>
            <a:picLocks noChangeAspect="1"/>
          </p:cNvPicPr>
          <p:nvPr/>
        </p:nvPicPr>
        <p:blipFill>
          <a:blip r:embed="rId3"/>
          <a:stretch>
            <a:fillRect/>
          </a:stretch>
        </p:blipFill>
        <p:spPr>
          <a:xfrm>
            <a:off x="621792" y="1002476"/>
            <a:ext cx="10991088" cy="5705524"/>
          </a:xfrm>
          <a:prstGeom prst="rect">
            <a:avLst/>
          </a:prstGeom>
        </p:spPr>
      </p:pic>
      <p:pic>
        <p:nvPicPr>
          <p:cNvPr id="3" name="Google Shape;84;p1" descr="csn_logo_full.png">
            <a:extLst>
              <a:ext uri="{FF2B5EF4-FFF2-40B4-BE49-F238E27FC236}">
                <a16:creationId xmlns:a16="http://schemas.microsoft.com/office/drawing/2014/main" id="{9C0A4B92-3D6C-7507-F8AA-A63B2F684BD7}"/>
              </a:ext>
            </a:extLst>
          </p:cNvPr>
          <p:cNvPicPr preferRelativeResize="0"/>
          <p:nvPr/>
        </p:nvPicPr>
        <p:blipFill rotWithShape="1">
          <a:blip r:embed="rId4">
            <a:alphaModFix/>
          </a:blip>
          <a:srcRect l="3427" r="60351"/>
          <a:stretch>
            <a:fillRect/>
          </a:stretch>
        </p:blipFill>
        <p:spPr>
          <a:xfrm>
            <a:off x="10194727" y="1755360"/>
            <a:ext cx="1103244" cy="1006128"/>
          </a:xfrm>
          <a:prstGeom prst="ellipse">
            <a:avLst/>
          </a:prstGeom>
          <a:noFill/>
          <a:ln>
            <a:noFill/>
          </a:ln>
        </p:spPr>
      </p:pic>
      <p:sp>
        <p:nvSpPr>
          <p:cNvPr id="11" name="Google Shape;193;p6">
            <a:extLst>
              <a:ext uri="{FF2B5EF4-FFF2-40B4-BE49-F238E27FC236}">
                <a16:creationId xmlns:a16="http://schemas.microsoft.com/office/drawing/2014/main" id="{B6633086-0CC3-6048-5DBC-C782EF41D321}"/>
              </a:ext>
            </a:extLst>
          </p:cNvPr>
          <p:cNvSpPr txBox="1"/>
          <p:nvPr/>
        </p:nvSpPr>
        <p:spPr>
          <a:xfrm>
            <a:off x="1445651" y="1130850"/>
            <a:ext cx="1946773" cy="1195852"/>
          </a:xfrm>
          <a:prstGeom prst="rect">
            <a:avLst/>
          </a:prstGeom>
          <a:noFill/>
          <a:ln>
            <a:noFill/>
          </a:ln>
        </p:spPr>
        <p:txBody>
          <a:bodyPr spcFirstLastPara="1" wrap="square" lIns="91425" tIns="45700" rIns="91425" bIns="45700" anchor="t" anchorCtr="0">
            <a:noAutofit/>
          </a:bodyPr>
          <a:lstStyle/>
          <a:p>
            <a:pPr lvl="0" algn="ctr">
              <a:buSzPts val="1400"/>
            </a:pPr>
            <a:r>
              <a:rPr lang="en-GB" b="1" dirty="0">
                <a:solidFill>
                  <a:srgbClr val="1B0550"/>
                </a:solidFill>
                <a:latin typeface="Cambria" panose="02040503050406030204" pitchFamily="18" charset="0"/>
              </a:rPr>
              <a:t>10,000 EN-speaking internationals living in the NL diagnosed with cancer each year</a:t>
            </a:r>
            <a:endParaRPr lang="en-GB" b="1" i="0" u="none" strike="noStrike" cap="none" dirty="0">
              <a:solidFill>
                <a:srgbClr val="1B0550"/>
              </a:solidFill>
              <a:latin typeface="Cambria" panose="02040503050406030204" pitchFamily="18" charset="0"/>
              <a:ea typeface="Cambria"/>
              <a:cs typeface="Calibri" panose="020F0502020204030204" pitchFamily="34" charset="0"/>
              <a:sym typeface="Cambria"/>
            </a:endParaRPr>
          </a:p>
        </p:txBody>
      </p:sp>
      <p:pic>
        <p:nvPicPr>
          <p:cNvPr id="15" name="Picture 14">
            <a:extLst>
              <a:ext uri="{FF2B5EF4-FFF2-40B4-BE49-F238E27FC236}">
                <a16:creationId xmlns:a16="http://schemas.microsoft.com/office/drawing/2014/main" id="{EE5F8DF5-451E-F3D6-22AC-163EC798BA92}"/>
              </a:ext>
            </a:extLst>
          </p:cNvPr>
          <p:cNvPicPr>
            <a:picLocks noChangeAspect="1"/>
          </p:cNvPicPr>
          <p:nvPr/>
        </p:nvPicPr>
        <p:blipFill>
          <a:blip r:embed="rId5"/>
          <a:stretch>
            <a:fillRect/>
          </a:stretch>
        </p:blipFill>
        <p:spPr>
          <a:xfrm>
            <a:off x="8847069" y="1328272"/>
            <a:ext cx="992985" cy="1195852"/>
          </a:xfrm>
          <a:prstGeom prst="rect">
            <a:avLst/>
          </a:prstGeom>
        </p:spPr>
      </p:pic>
      <p:sp>
        <p:nvSpPr>
          <p:cNvPr id="16" name="Google Shape;191;p6">
            <a:extLst>
              <a:ext uri="{FF2B5EF4-FFF2-40B4-BE49-F238E27FC236}">
                <a16:creationId xmlns:a16="http://schemas.microsoft.com/office/drawing/2014/main" id="{A93EC61B-005A-227E-CD3A-569197762764}"/>
              </a:ext>
            </a:extLst>
          </p:cNvPr>
          <p:cNvSpPr/>
          <p:nvPr/>
        </p:nvSpPr>
        <p:spPr>
          <a:xfrm>
            <a:off x="8849624" y="1105170"/>
            <a:ext cx="2420766" cy="551438"/>
          </a:xfrm>
          <a:prstGeom prst="roundRect">
            <a:avLst>
              <a:gd name="adj" fmla="val 6000"/>
            </a:avLst>
          </a:prstGeom>
          <a:solidFill>
            <a:srgbClr val="F1ECF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93;p6">
            <a:extLst>
              <a:ext uri="{FF2B5EF4-FFF2-40B4-BE49-F238E27FC236}">
                <a16:creationId xmlns:a16="http://schemas.microsoft.com/office/drawing/2014/main" id="{92563E49-A65E-9CBE-F05A-FE715014E6A2}"/>
              </a:ext>
            </a:extLst>
          </p:cNvPr>
          <p:cNvSpPr txBox="1"/>
          <p:nvPr/>
        </p:nvSpPr>
        <p:spPr>
          <a:xfrm>
            <a:off x="8847069" y="1093070"/>
            <a:ext cx="2650276" cy="597926"/>
          </a:xfrm>
          <a:prstGeom prst="rect">
            <a:avLst/>
          </a:prstGeom>
          <a:noFill/>
          <a:ln>
            <a:noFill/>
          </a:ln>
        </p:spPr>
        <p:txBody>
          <a:bodyPr spcFirstLastPara="1" wrap="square" lIns="91425" tIns="45700" rIns="91425" bIns="45700" anchor="t" anchorCtr="0">
            <a:noAutofit/>
          </a:bodyPr>
          <a:lstStyle/>
          <a:p>
            <a:pPr lvl="0" algn="ctr">
              <a:lnSpc>
                <a:spcPct val="115000"/>
              </a:lnSpc>
              <a:buSzPts val="1400"/>
            </a:pPr>
            <a:r>
              <a:rPr lang="en-GB" b="1" dirty="0">
                <a:solidFill>
                  <a:srgbClr val="1B0550"/>
                </a:solidFill>
                <a:latin typeface="Cambria" panose="02040503050406030204" pitchFamily="18" charset="0"/>
              </a:rPr>
              <a:t>Supports 130+ internationals navigating cancer in the NL</a:t>
            </a:r>
            <a:endParaRPr lang="en-GB" b="1" i="0" u="none" strike="noStrike" cap="none" dirty="0">
              <a:solidFill>
                <a:srgbClr val="1B0550"/>
              </a:solidFill>
              <a:latin typeface="Cambria" panose="02040503050406030204" pitchFamily="18" charset="0"/>
              <a:ea typeface="Cambria"/>
              <a:cs typeface="Calibri" panose="020F0502020204030204" pitchFamily="34" charset="0"/>
              <a:sym typeface="Cambria"/>
            </a:endParaRPr>
          </a:p>
        </p:txBody>
      </p:sp>
      <p:sp>
        <p:nvSpPr>
          <p:cNvPr id="199" name="Slide Number Placeholder 199"/>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3</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1"/>
        <p:cNvGrpSpPr/>
        <p:nvPr/>
      </p:nvGrpSpPr>
      <p:grpSpPr>
        <a:xfrm>
          <a:off x="0" y="0"/>
          <a:ext cx="0" cy="0"/>
          <a:chOff x="0" y="0"/>
          <a:chExt cx="0" cy="0"/>
        </a:xfrm>
      </p:grpSpPr>
      <p:sp>
        <p:nvSpPr>
          <p:cNvPr id="162" name="Google Shape;162;p4"/>
          <p:cNvSpPr/>
          <p:nvPr/>
        </p:nvSpPr>
        <p:spPr>
          <a:xfrm>
            <a:off x="667094" y="1669214"/>
            <a:ext cx="2265218" cy="523213"/>
          </a:xfrm>
          <a:prstGeom prst="roundRect">
            <a:avLst>
              <a:gd name="adj" fmla="val 3646"/>
            </a:avLst>
          </a:prstGeom>
          <a:solidFill>
            <a:srgbClr val="00C4B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C4B9"/>
              </a:solidFill>
              <a:latin typeface="Calibri"/>
              <a:ea typeface="Calibri"/>
              <a:cs typeface="Calibri"/>
              <a:sym typeface="Calibri"/>
            </a:endParaRPr>
          </a:p>
        </p:txBody>
      </p:sp>
      <p:sp>
        <p:nvSpPr>
          <p:cNvPr id="163" name="Google Shape;163;p4"/>
          <p:cNvSpPr txBox="1"/>
          <p:nvPr/>
        </p:nvSpPr>
        <p:spPr>
          <a:xfrm>
            <a:off x="667094" y="488228"/>
            <a:ext cx="9144000" cy="52322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GB" sz="3400" b="1" i="0" u="none" strike="noStrike" cap="none" dirty="0">
                <a:solidFill>
                  <a:srgbClr val="00C4B9"/>
                </a:solidFill>
                <a:latin typeface="Playfair Display"/>
                <a:ea typeface="Playfair Display"/>
                <a:cs typeface="Playfair Display"/>
                <a:sym typeface="Playfair Display"/>
              </a:rPr>
              <a:t>Project Context </a:t>
            </a:r>
            <a:endParaRPr sz="3400" b="1" i="0" u="none" strike="noStrike" cap="none" dirty="0">
              <a:solidFill>
                <a:srgbClr val="00C4B9"/>
              </a:solidFill>
              <a:latin typeface="Playfair Display"/>
              <a:ea typeface="Playfair Display"/>
              <a:cs typeface="Playfair Display"/>
              <a:sym typeface="Playfair Display"/>
            </a:endParaRPr>
          </a:p>
        </p:txBody>
      </p:sp>
      <p:cxnSp>
        <p:nvCxnSpPr>
          <p:cNvPr id="164" name="Google Shape;164;p4"/>
          <p:cNvCxnSpPr/>
          <p:nvPr/>
        </p:nvCxnSpPr>
        <p:spPr>
          <a:xfrm>
            <a:off x="667094" y="1165715"/>
            <a:ext cx="3208713" cy="0"/>
          </a:xfrm>
          <a:prstGeom prst="straightConnector1">
            <a:avLst/>
          </a:prstGeom>
          <a:noFill/>
          <a:ln w="28575" cap="flat" cmpd="sng">
            <a:solidFill>
              <a:srgbClr val="00C4B9"/>
            </a:solidFill>
            <a:prstDash val="solid"/>
            <a:round/>
            <a:headEnd type="none" w="sm" len="sm"/>
            <a:tailEnd type="none" w="sm" len="sm"/>
          </a:ln>
          <a:effectLst>
            <a:outerShdw blurRad="40000" dist="20000" dir="5400000" rotWithShape="0">
              <a:srgbClr val="000000">
                <a:alpha val="38039"/>
              </a:srgbClr>
            </a:outerShdw>
          </a:effectLst>
        </p:spPr>
      </p:cxnSp>
      <p:sp>
        <p:nvSpPr>
          <p:cNvPr id="165" name="Google Shape;165;p4"/>
          <p:cNvSpPr/>
          <p:nvPr/>
        </p:nvSpPr>
        <p:spPr>
          <a:xfrm>
            <a:off x="667093" y="2261258"/>
            <a:ext cx="8061272" cy="1133212"/>
          </a:xfrm>
          <a:prstGeom prst="roundRect">
            <a:avLst>
              <a:gd name="adj" fmla="val 3646"/>
            </a:avLst>
          </a:prstGeom>
          <a:noFill/>
          <a:ln w="28575" cap="flat" cmpd="sng">
            <a:solidFill>
              <a:srgbClr val="00C4B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6" name="Google Shape;166;p4"/>
          <p:cNvSpPr/>
          <p:nvPr/>
        </p:nvSpPr>
        <p:spPr>
          <a:xfrm>
            <a:off x="667093" y="4294336"/>
            <a:ext cx="8061270" cy="1133212"/>
          </a:xfrm>
          <a:prstGeom prst="roundRect">
            <a:avLst>
              <a:gd name="adj" fmla="val 3646"/>
            </a:avLst>
          </a:prstGeom>
          <a:noFill/>
          <a:ln w="28575" cap="flat" cmpd="sng">
            <a:solidFill>
              <a:srgbClr val="00C4B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7" name="Google Shape;167;p4"/>
          <p:cNvSpPr/>
          <p:nvPr/>
        </p:nvSpPr>
        <p:spPr>
          <a:xfrm>
            <a:off x="667093" y="1662880"/>
            <a:ext cx="2265218" cy="640080"/>
          </a:xfrm>
          <a:prstGeom prst="rect">
            <a:avLst/>
          </a:prstGeom>
          <a:noFill/>
          <a:ln>
            <a:noFill/>
          </a:ln>
        </p:spPr>
        <p:txBody>
          <a:bodyPr spcFirstLastPara="1" wrap="square" lIns="91425" tIns="45700" rIns="91425" bIns="45700" anchor="ctr" anchorCtr="0">
            <a:noAutofit/>
          </a:bodyPr>
          <a:lstStyle/>
          <a:p>
            <a:pPr marL="0" marR="0" lvl="0" indent="0" algn="ctr" rtl="0">
              <a:lnSpc>
                <a:spcPct val="53571"/>
              </a:lnSpc>
              <a:spcBef>
                <a:spcPts val="0"/>
              </a:spcBef>
              <a:spcAft>
                <a:spcPts val="0"/>
              </a:spcAft>
              <a:buClr>
                <a:srgbClr val="FFFFFF"/>
              </a:buClr>
              <a:buSzPts val="2800"/>
              <a:buFont typeface="Cambria"/>
              <a:buNone/>
            </a:pPr>
            <a:r>
              <a:rPr lang="en-GB" sz="2800" b="1" i="0" u="none" strike="noStrike" cap="none" dirty="0">
                <a:solidFill>
                  <a:srgbClr val="FFFFFF"/>
                </a:solidFill>
                <a:latin typeface="Cambria"/>
                <a:ea typeface="Cambria"/>
                <a:cs typeface="Cambria"/>
                <a:sym typeface="Cambria"/>
              </a:rPr>
              <a:t>Project Aim:</a:t>
            </a:r>
            <a:endParaRPr sz="2800" b="0" i="0" u="none" strike="noStrike" cap="none" dirty="0">
              <a:solidFill>
                <a:schemeClr val="dk1"/>
              </a:solidFill>
              <a:latin typeface="Cambria"/>
              <a:ea typeface="Cambria"/>
              <a:cs typeface="Cambria"/>
              <a:sym typeface="Cambria"/>
            </a:endParaRPr>
          </a:p>
        </p:txBody>
      </p:sp>
      <p:sp>
        <p:nvSpPr>
          <p:cNvPr id="168" name="Google Shape;168;p4"/>
          <p:cNvSpPr/>
          <p:nvPr/>
        </p:nvSpPr>
        <p:spPr>
          <a:xfrm>
            <a:off x="667093" y="3690462"/>
            <a:ext cx="3042460" cy="523212"/>
          </a:xfrm>
          <a:prstGeom prst="roundRect">
            <a:avLst>
              <a:gd name="adj" fmla="val 3646"/>
            </a:avLst>
          </a:prstGeom>
          <a:solidFill>
            <a:srgbClr val="00C4B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9" name="Google Shape;169;p4"/>
          <p:cNvSpPr/>
          <p:nvPr/>
        </p:nvSpPr>
        <p:spPr>
          <a:xfrm>
            <a:off x="583966" y="3702352"/>
            <a:ext cx="3208713" cy="640080"/>
          </a:xfrm>
          <a:prstGeom prst="rect">
            <a:avLst/>
          </a:prstGeom>
          <a:noFill/>
          <a:ln>
            <a:noFill/>
          </a:ln>
        </p:spPr>
        <p:txBody>
          <a:bodyPr spcFirstLastPara="1" wrap="square" lIns="91425" tIns="45700" rIns="91425" bIns="45700" anchor="ctr" anchorCtr="0">
            <a:noAutofit/>
          </a:bodyPr>
          <a:lstStyle/>
          <a:p>
            <a:pPr marL="0" marR="0" lvl="0" indent="0" algn="ctr" rtl="0">
              <a:lnSpc>
                <a:spcPct val="53571"/>
              </a:lnSpc>
              <a:spcBef>
                <a:spcPts val="0"/>
              </a:spcBef>
              <a:spcAft>
                <a:spcPts val="0"/>
              </a:spcAft>
              <a:buClr>
                <a:srgbClr val="FFFFFF"/>
              </a:buClr>
              <a:buSzPts val="2800"/>
              <a:buFont typeface="Cambria"/>
              <a:buNone/>
            </a:pPr>
            <a:r>
              <a:rPr lang="en-GB" sz="2800" b="1" i="0" u="none" strike="noStrike" cap="none" dirty="0">
                <a:solidFill>
                  <a:srgbClr val="FFFFFF"/>
                </a:solidFill>
                <a:latin typeface="Cambria"/>
                <a:ea typeface="Cambria"/>
                <a:cs typeface="Cambria"/>
                <a:sym typeface="Cambria"/>
              </a:rPr>
              <a:t>Project Objective:</a:t>
            </a:r>
            <a:endParaRPr sz="2800" b="0" i="0" u="none" strike="noStrike" cap="none" dirty="0">
              <a:solidFill>
                <a:schemeClr val="dk1"/>
              </a:solidFill>
              <a:latin typeface="Cambria"/>
              <a:ea typeface="Cambria"/>
              <a:cs typeface="Cambria"/>
              <a:sym typeface="Cambria"/>
            </a:endParaRPr>
          </a:p>
        </p:txBody>
      </p:sp>
      <p:sp>
        <p:nvSpPr>
          <p:cNvPr id="170" name="Google Shape;170;p4"/>
          <p:cNvSpPr txBox="1"/>
          <p:nvPr/>
        </p:nvSpPr>
        <p:spPr>
          <a:xfrm>
            <a:off x="568908" y="2436862"/>
            <a:ext cx="8061272"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0" i="0" u="none" strike="noStrike" cap="none" dirty="0">
                <a:solidFill>
                  <a:schemeClr val="dk1"/>
                </a:solidFill>
                <a:latin typeface="Calibri"/>
                <a:ea typeface="Calibri"/>
                <a:cs typeface="Calibri"/>
                <a:sym typeface="Calibri"/>
              </a:rPr>
              <a:t>Improve access to </a:t>
            </a:r>
            <a:r>
              <a:rPr lang="en-GB" sz="2000" b="1" i="0" u="none" strike="noStrike" cap="none" dirty="0">
                <a:solidFill>
                  <a:schemeClr val="dk1"/>
                </a:solidFill>
                <a:latin typeface="Calibri"/>
                <a:ea typeface="Calibri"/>
                <a:cs typeface="Calibri"/>
                <a:sym typeface="Calibri"/>
              </a:rPr>
              <a:t>trusted cancer information </a:t>
            </a:r>
            <a:r>
              <a:rPr lang="en-GB" sz="2000" b="0" i="0" u="none" strike="noStrike" cap="none" dirty="0">
                <a:solidFill>
                  <a:schemeClr val="dk1"/>
                </a:solidFill>
                <a:latin typeface="Calibri"/>
                <a:ea typeface="Calibri"/>
                <a:cs typeface="Calibri"/>
                <a:sym typeface="Calibri"/>
              </a:rPr>
              <a:t>for international patients navigating the Dutch healthcare system.</a:t>
            </a:r>
            <a:endParaRPr sz="2000" b="0" i="0" u="none" strike="noStrike" cap="none" dirty="0">
              <a:solidFill>
                <a:schemeClr val="dk1"/>
              </a:solidFill>
              <a:latin typeface="Calibri"/>
              <a:ea typeface="Calibri"/>
              <a:cs typeface="Calibri"/>
              <a:sym typeface="Calibri"/>
            </a:endParaRPr>
          </a:p>
        </p:txBody>
      </p:sp>
      <p:sp>
        <p:nvSpPr>
          <p:cNvPr id="171" name="Google Shape;171;p4"/>
          <p:cNvSpPr txBox="1"/>
          <p:nvPr/>
        </p:nvSpPr>
        <p:spPr>
          <a:xfrm>
            <a:off x="667093" y="4521556"/>
            <a:ext cx="8061270"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chemeClr val="dk1"/>
                </a:solidFill>
                <a:latin typeface="Calibri"/>
                <a:ea typeface="Calibri"/>
                <a:cs typeface="Calibri"/>
                <a:sym typeface="Calibri"/>
              </a:rPr>
              <a:t>Collect, translate, </a:t>
            </a:r>
            <a:r>
              <a:rPr lang="en-GB" sz="2000" b="0" i="0" u="none" strike="noStrike" cap="none" dirty="0">
                <a:solidFill>
                  <a:schemeClr val="dk1"/>
                </a:solidFill>
                <a:latin typeface="Calibri"/>
                <a:ea typeface="Calibri"/>
                <a:cs typeface="Calibri"/>
                <a:sym typeface="Calibri"/>
              </a:rPr>
              <a:t>and </a:t>
            </a:r>
            <a:r>
              <a:rPr lang="en-GB" sz="2000" b="1" i="0" u="none" strike="noStrike" cap="none" dirty="0">
                <a:solidFill>
                  <a:schemeClr val="dk1"/>
                </a:solidFill>
                <a:latin typeface="Calibri"/>
                <a:ea typeface="Calibri"/>
                <a:cs typeface="Calibri"/>
                <a:sym typeface="Calibri"/>
              </a:rPr>
              <a:t>organise</a:t>
            </a:r>
            <a:r>
              <a:rPr lang="en-GB" sz="2000" b="0" i="0" u="none" strike="noStrike" cap="none" dirty="0">
                <a:solidFill>
                  <a:schemeClr val="dk1"/>
                </a:solidFill>
                <a:latin typeface="Calibri"/>
                <a:ea typeface="Calibri"/>
                <a:cs typeface="Calibri"/>
                <a:sym typeface="Calibri"/>
              </a:rPr>
              <a:t> trusted information into a consistent, English-language dataset, capable of supporting </a:t>
            </a:r>
            <a:r>
              <a:rPr lang="en-GB" sz="2000" dirty="0">
                <a:solidFill>
                  <a:schemeClr val="dk1"/>
                </a:solidFill>
                <a:latin typeface="Calibri"/>
                <a:ea typeface="Calibri"/>
                <a:cs typeface="Calibri"/>
                <a:sym typeface="Calibri"/>
              </a:rPr>
              <a:t>a</a:t>
            </a:r>
            <a:r>
              <a:rPr lang="en-GB" sz="2000" b="0" i="0" u="none" strike="noStrike" cap="none" dirty="0">
                <a:solidFill>
                  <a:schemeClr val="dk1"/>
                </a:solidFill>
                <a:latin typeface="Calibri"/>
                <a:ea typeface="Calibri"/>
                <a:cs typeface="Calibri"/>
                <a:sym typeface="Calibri"/>
              </a:rPr>
              <a:t> </a:t>
            </a:r>
            <a:r>
              <a:rPr lang="en-GB" sz="2000" b="1" i="0" u="none" strike="noStrike" cap="none" dirty="0">
                <a:solidFill>
                  <a:schemeClr val="dk1"/>
                </a:solidFill>
                <a:latin typeface="Calibri"/>
                <a:ea typeface="Calibri"/>
                <a:cs typeface="Calibri"/>
                <a:sym typeface="Calibri"/>
              </a:rPr>
              <a:t>Patient Navigator tool</a:t>
            </a:r>
            <a:r>
              <a:rPr lang="en-GB" sz="2000" b="0" i="0" u="none" strike="noStrike" cap="none" dirty="0">
                <a:solidFill>
                  <a:schemeClr val="dk1"/>
                </a:solidFill>
                <a:latin typeface="Calibri"/>
                <a:ea typeface="Calibri"/>
                <a:cs typeface="Calibri"/>
                <a:sym typeface="Calibri"/>
              </a:rPr>
              <a:t>.</a:t>
            </a:r>
            <a:endParaRPr sz="2000" b="0" i="0" u="none" strike="noStrike" cap="none" dirty="0">
              <a:solidFill>
                <a:schemeClr val="dk1"/>
              </a:solidFill>
              <a:latin typeface="Calibri"/>
              <a:ea typeface="Calibri"/>
              <a:cs typeface="Calibri"/>
              <a:sym typeface="Calibri"/>
            </a:endParaRPr>
          </a:p>
        </p:txBody>
      </p:sp>
      <p:pic>
        <p:nvPicPr>
          <p:cNvPr id="172" name="Google Shape;172;p4"/>
          <p:cNvPicPr preferRelativeResize="0"/>
          <p:nvPr/>
        </p:nvPicPr>
        <p:blipFill rotWithShape="1">
          <a:blip r:embed="rId3">
            <a:alphaModFix/>
          </a:blip>
          <a:srcRect t="10247" b="5523"/>
          <a:stretch/>
        </p:blipFill>
        <p:spPr>
          <a:xfrm>
            <a:off x="8900094" y="1342440"/>
            <a:ext cx="2726298" cy="2359912"/>
          </a:xfrm>
          <a:prstGeom prst="roundRect">
            <a:avLst/>
          </a:prstGeom>
          <a:noFill/>
          <a:ln w="38100">
            <a:solidFill>
              <a:srgbClr val="00C4B9"/>
            </a:solidFill>
          </a:ln>
        </p:spPr>
      </p:pic>
      <p:pic>
        <p:nvPicPr>
          <p:cNvPr id="173" name="Google Shape;173;p4"/>
          <p:cNvPicPr preferRelativeResize="0"/>
          <p:nvPr/>
        </p:nvPicPr>
        <p:blipFill rotWithShape="1">
          <a:blip r:embed="rId4">
            <a:alphaModFix/>
          </a:blip>
          <a:srcRect l="13407" r="34963"/>
          <a:stretch/>
        </p:blipFill>
        <p:spPr>
          <a:xfrm>
            <a:off x="8900094" y="3868160"/>
            <a:ext cx="2724457" cy="2321112"/>
          </a:xfrm>
          <a:prstGeom prst="roundRect">
            <a:avLst/>
          </a:prstGeom>
          <a:noFill/>
          <a:ln w="38100">
            <a:solidFill>
              <a:srgbClr val="00C4B9"/>
            </a:solidFill>
          </a:ln>
        </p:spPr>
      </p:pic>
      <p:sp>
        <p:nvSpPr>
          <p:cNvPr id="174" name="Google Shape;174;p4"/>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4</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8"/>
        <p:cNvGrpSpPr/>
        <p:nvPr/>
      </p:nvGrpSpPr>
      <p:grpSpPr>
        <a:xfrm>
          <a:off x="0" y="0"/>
          <a:ext cx="0" cy="0"/>
          <a:chOff x="0" y="0"/>
          <a:chExt cx="0" cy="0"/>
        </a:xfrm>
      </p:grpSpPr>
      <p:sp>
        <p:nvSpPr>
          <p:cNvPr id="179" name="Google Shape;179;p6"/>
          <p:cNvSpPr txBox="1"/>
          <p:nvPr/>
        </p:nvSpPr>
        <p:spPr>
          <a:xfrm>
            <a:off x="470001" y="449696"/>
            <a:ext cx="10500000" cy="62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dirty="0">
                <a:solidFill>
                  <a:srgbClr val="00685D"/>
                </a:solidFill>
                <a:latin typeface="Playfair Display"/>
                <a:ea typeface="Playfair Display"/>
                <a:cs typeface="Playfair Display"/>
                <a:sym typeface="Playfair Display"/>
              </a:rPr>
              <a:t>Let's take you on the journey!</a:t>
            </a:r>
            <a:endParaRPr sz="3400" b="1" i="0" u="none" strike="noStrike" cap="none" dirty="0">
              <a:solidFill>
                <a:srgbClr val="00685D"/>
              </a:solidFill>
              <a:latin typeface="Playfair Display"/>
              <a:ea typeface="Playfair Display"/>
              <a:cs typeface="Playfair Display"/>
              <a:sym typeface="Playfair Display"/>
            </a:endParaRPr>
          </a:p>
        </p:txBody>
      </p:sp>
      <p:sp>
        <p:nvSpPr>
          <p:cNvPr id="180" name="Google Shape;180;p6"/>
          <p:cNvSpPr txBox="1"/>
          <p:nvPr/>
        </p:nvSpPr>
        <p:spPr>
          <a:xfrm>
            <a:off x="470001" y="1026308"/>
            <a:ext cx="10546080"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rgbClr val="047857"/>
                </a:solidFill>
                <a:latin typeface="Calibri"/>
                <a:ea typeface="Calibri"/>
                <a:cs typeface="Calibri"/>
                <a:sym typeface="Calibri"/>
              </a:rPr>
              <a:t>From building the database, to analysing it, to putting it to use  </a:t>
            </a:r>
            <a:endParaRPr sz="1800" b="0" i="0" u="none" strike="noStrike" cap="none" dirty="0">
              <a:solidFill>
                <a:srgbClr val="047857"/>
              </a:solidFill>
              <a:latin typeface="Calibri"/>
              <a:ea typeface="Calibri"/>
              <a:cs typeface="Calibri"/>
              <a:sym typeface="Calibri"/>
            </a:endParaRPr>
          </a:p>
        </p:txBody>
      </p:sp>
      <p:sp>
        <p:nvSpPr>
          <p:cNvPr id="181" name="Google Shape;181;p6"/>
          <p:cNvSpPr/>
          <p:nvPr/>
        </p:nvSpPr>
        <p:spPr>
          <a:xfrm>
            <a:off x="881264" y="2102199"/>
            <a:ext cx="3332480" cy="3291840"/>
          </a:xfrm>
          <a:prstGeom prst="roundRect">
            <a:avLst>
              <a:gd name="adj" fmla="val 6000"/>
            </a:avLst>
          </a:prstGeom>
          <a:solidFill>
            <a:srgbClr val="FCE4F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2" name="Google Shape;182;p6"/>
          <p:cNvSpPr/>
          <p:nvPr/>
        </p:nvSpPr>
        <p:spPr>
          <a:xfrm>
            <a:off x="2181744" y="2376519"/>
            <a:ext cx="731520" cy="731520"/>
          </a:xfrm>
          <a:prstGeom prst="ellipse">
            <a:avLst/>
          </a:prstGeom>
          <a:solidFill>
            <a:srgbClr val="EE3D89"/>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GB" sz="2200" b="1" i="0" u="none" strike="noStrike" cap="none" dirty="0">
                <a:solidFill>
                  <a:srgbClr val="FFFFFF"/>
                </a:solidFill>
                <a:latin typeface="Cambria"/>
                <a:ea typeface="Cambria"/>
                <a:cs typeface="Cambria"/>
                <a:sym typeface="Cambria"/>
              </a:rPr>
              <a:t>1</a:t>
            </a:r>
            <a:endParaRPr sz="2200" b="1" i="0" u="none" strike="noStrike" cap="none" dirty="0">
              <a:solidFill>
                <a:srgbClr val="FFFFFF"/>
              </a:solidFill>
              <a:latin typeface="Arial"/>
              <a:ea typeface="Arial"/>
              <a:cs typeface="Arial"/>
              <a:sym typeface="Arial"/>
            </a:endParaRPr>
          </a:p>
        </p:txBody>
      </p:sp>
      <p:sp>
        <p:nvSpPr>
          <p:cNvPr id="183" name="Google Shape;183;p6"/>
          <p:cNvSpPr txBox="1"/>
          <p:nvPr/>
        </p:nvSpPr>
        <p:spPr>
          <a:xfrm>
            <a:off x="1018424" y="3263039"/>
            <a:ext cx="3058160" cy="550000"/>
          </a:xfrm>
          <a:prstGeom prst="rect">
            <a:avLst/>
          </a:prstGeom>
          <a:noFill/>
          <a:ln>
            <a:noFill/>
          </a:ln>
        </p:spPr>
        <p:txBody>
          <a:bodyPr spcFirstLastPara="1" wrap="square" lIns="91425" tIns="45700" rIns="91425" bIns="45700" anchor="t" anchorCtr="0">
            <a:noAutofit/>
          </a:bodyPr>
          <a:lstStyle/>
          <a:p>
            <a:pPr marL="0" marR="0" lvl="0" indent="0" algn="ctr" rtl="0">
              <a:lnSpc>
                <a:spcPct val="115000"/>
              </a:lnSpc>
              <a:spcBef>
                <a:spcPts val="0"/>
              </a:spcBef>
              <a:spcAft>
                <a:spcPts val="0"/>
              </a:spcAft>
              <a:buClr>
                <a:srgbClr val="000000"/>
              </a:buClr>
              <a:buSzPts val="1400"/>
              <a:buFont typeface="Arial"/>
              <a:buNone/>
            </a:pPr>
            <a:r>
              <a:rPr lang="en-GB" sz="1900" b="1" i="0" u="none" strike="noStrike" cap="none">
                <a:solidFill>
                  <a:srgbClr val="EE3D89"/>
                </a:solidFill>
                <a:latin typeface="Cambria"/>
                <a:ea typeface="Cambria"/>
                <a:cs typeface="Cambria"/>
                <a:sym typeface="Cambria"/>
              </a:rPr>
              <a:t>Building the Database</a:t>
            </a:r>
            <a:endParaRPr sz="1900" b="1" i="0" u="none" strike="noStrike" cap="none">
              <a:solidFill>
                <a:srgbClr val="EE3D89"/>
              </a:solidFill>
              <a:latin typeface="Cambria"/>
              <a:ea typeface="Cambria"/>
              <a:cs typeface="Cambria"/>
              <a:sym typeface="Cambria"/>
            </a:endParaRPr>
          </a:p>
        </p:txBody>
      </p:sp>
      <p:sp>
        <p:nvSpPr>
          <p:cNvPr id="184" name="Google Shape;184;p6"/>
          <p:cNvSpPr txBox="1"/>
          <p:nvPr/>
        </p:nvSpPr>
        <p:spPr>
          <a:xfrm>
            <a:off x="958809" y="3838490"/>
            <a:ext cx="3177389" cy="1371000"/>
          </a:xfrm>
          <a:prstGeom prst="rect">
            <a:avLst/>
          </a:prstGeom>
          <a:noFill/>
          <a:ln>
            <a:noFill/>
          </a:ln>
        </p:spPr>
        <p:txBody>
          <a:bodyPr spcFirstLastPara="1" wrap="square" lIns="91425" tIns="45700" rIns="91425" bIns="45700" anchor="t" anchorCtr="0">
            <a:noAutofit/>
          </a:bodyPr>
          <a:lstStyle/>
          <a:p>
            <a:pPr marL="0" marR="0" lvl="0" indent="0" algn="ctr" rtl="0">
              <a:lnSpc>
                <a:spcPct val="115000"/>
              </a:lnSpc>
              <a:spcBef>
                <a:spcPts val="0"/>
              </a:spcBef>
              <a:spcAft>
                <a:spcPts val="0"/>
              </a:spcAft>
              <a:buClr>
                <a:srgbClr val="000000"/>
              </a:buClr>
              <a:buSzPts val="1400"/>
              <a:buFont typeface="Arial"/>
              <a:buNone/>
            </a:pPr>
            <a:r>
              <a:rPr lang="en-GB" sz="1400" b="1" i="0" u="none" strike="noStrike" cap="none" dirty="0">
                <a:solidFill>
                  <a:srgbClr val="000000"/>
                </a:solidFill>
                <a:latin typeface="Calibri"/>
                <a:ea typeface="Calibri"/>
                <a:cs typeface="Calibri"/>
                <a:sym typeface="Calibri"/>
              </a:rPr>
              <a:t>Scraping</a:t>
            </a:r>
            <a:r>
              <a:rPr lang="en-GB" dirty="0">
                <a:latin typeface="Calibri"/>
                <a:ea typeface="Calibri"/>
                <a:cs typeface="Calibri"/>
                <a:sym typeface="Calibri"/>
              </a:rPr>
              <a:t> </a:t>
            </a:r>
            <a:r>
              <a:rPr lang="en-GB" b="1" dirty="0">
                <a:latin typeface="Calibri"/>
                <a:ea typeface="Calibri"/>
                <a:cs typeface="Calibri"/>
                <a:sym typeface="Calibri"/>
              </a:rPr>
              <a:t>-&gt;</a:t>
            </a:r>
            <a:r>
              <a:rPr lang="en-GB" sz="1400" b="0" i="0" u="none" strike="noStrike" cap="none" dirty="0">
                <a:solidFill>
                  <a:srgbClr val="000000"/>
                </a:solidFill>
                <a:latin typeface="Calibri"/>
                <a:ea typeface="Calibri"/>
                <a:cs typeface="Calibri"/>
                <a:sym typeface="Calibri"/>
              </a:rPr>
              <a:t> </a:t>
            </a:r>
            <a:r>
              <a:rPr lang="en-GB" sz="1400" b="1" i="0" u="none" strike="noStrike" cap="none" dirty="0">
                <a:solidFill>
                  <a:srgbClr val="000000"/>
                </a:solidFill>
                <a:latin typeface="Calibri"/>
                <a:ea typeface="Calibri"/>
                <a:cs typeface="Calibri"/>
                <a:sym typeface="Calibri"/>
              </a:rPr>
              <a:t>translating</a:t>
            </a:r>
            <a:r>
              <a:rPr lang="en-GB" sz="1400" b="0" i="0" u="none" strike="noStrike" cap="none" dirty="0">
                <a:solidFill>
                  <a:srgbClr val="000000"/>
                </a:solidFill>
                <a:latin typeface="Calibri"/>
                <a:ea typeface="Calibri"/>
                <a:cs typeface="Calibri"/>
                <a:sym typeface="Calibri"/>
              </a:rPr>
              <a:t> </a:t>
            </a:r>
            <a:r>
              <a:rPr lang="en-GB" sz="1400" i="0" u="none" strike="noStrike" cap="none" dirty="0">
                <a:solidFill>
                  <a:srgbClr val="000000"/>
                </a:solidFill>
                <a:latin typeface="Calibri"/>
                <a:ea typeface="Calibri"/>
                <a:cs typeface="Calibri"/>
                <a:sym typeface="Calibri"/>
              </a:rPr>
              <a:t>(deepl)</a:t>
            </a:r>
            <a:r>
              <a:rPr lang="en-GB" b="1" dirty="0">
                <a:latin typeface="Calibri"/>
                <a:ea typeface="Calibri"/>
                <a:cs typeface="Calibri"/>
                <a:sym typeface="Calibri"/>
              </a:rPr>
              <a:t> </a:t>
            </a:r>
            <a:r>
              <a:rPr lang="en-GB" sz="1400" b="1" i="0" u="none" strike="noStrike" cap="none" dirty="0">
                <a:solidFill>
                  <a:srgbClr val="000000"/>
                </a:solidFill>
                <a:latin typeface="Calibri"/>
                <a:ea typeface="Calibri"/>
                <a:cs typeface="Calibri"/>
                <a:sym typeface="Calibri"/>
              </a:rPr>
              <a:t>-&gt; classifying</a:t>
            </a:r>
            <a:r>
              <a:rPr lang="en-GB" sz="1400" b="0" i="0" u="none" strike="noStrike" cap="none" dirty="0">
                <a:solidFill>
                  <a:srgbClr val="000000"/>
                </a:solidFill>
                <a:latin typeface="Calibri"/>
                <a:ea typeface="Calibri"/>
                <a:cs typeface="Calibri"/>
                <a:sym typeface="Calibri"/>
              </a:rPr>
              <a:t> trusted Dutch sources </a:t>
            </a:r>
          </a:p>
          <a:p>
            <a:pPr marR="0" lvl="0" algn="ctr" rtl="0">
              <a:lnSpc>
                <a:spcPct val="115000"/>
              </a:lnSpc>
              <a:spcBef>
                <a:spcPts val="0"/>
              </a:spcBef>
              <a:spcAft>
                <a:spcPts val="0"/>
              </a:spcAft>
              <a:buClr>
                <a:srgbClr val="000000"/>
              </a:buClr>
              <a:buSzPts val="1400"/>
            </a:pPr>
            <a:r>
              <a:rPr lang="en-GB" sz="1400" b="0" i="0" u="none" strike="noStrike" cap="none" dirty="0">
                <a:solidFill>
                  <a:srgbClr val="000000"/>
                </a:solidFill>
                <a:latin typeface="Calibri"/>
                <a:ea typeface="Calibri"/>
                <a:cs typeface="Calibri"/>
                <a:sym typeface="Calibri"/>
              </a:rPr>
              <a:t>into one </a:t>
            </a:r>
            <a:r>
              <a:rPr lang="en-GB" sz="1400" b="1" i="0" u="none" strike="noStrike" cap="none" dirty="0">
                <a:solidFill>
                  <a:srgbClr val="000000"/>
                </a:solidFill>
                <a:latin typeface="Calibri"/>
                <a:ea typeface="Calibri"/>
                <a:cs typeface="Calibri"/>
                <a:sym typeface="Calibri"/>
              </a:rPr>
              <a:t>structured, English-language dataset</a:t>
            </a:r>
            <a:r>
              <a:rPr lang="en-GB" sz="1400" b="0" i="0" u="none" strike="noStrike" cap="none" dirty="0">
                <a:solidFill>
                  <a:srgbClr val="000000"/>
                </a:solidFill>
                <a:latin typeface="Calibri"/>
                <a:ea typeface="Calibri"/>
                <a:cs typeface="Calibri"/>
                <a:sym typeface="Calibri"/>
              </a:rPr>
              <a:t>.</a:t>
            </a:r>
            <a:endParaRPr sz="1400" b="0" i="0" u="none" strike="noStrike" cap="none" dirty="0">
              <a:solidFill>
                <a:srgbClr val="000000"/>
              </a:solidFill>
              <a:latin typeface="Calibri"/>
              <a:ea typeface="Calibri"/>
              <a:cs typeface="Calibri"/>
              <a:sym typeface="Calibri"/>
            </a:endParaRPr>
          </a:p>
        </p:txBody>
      </p:sp>
      <p:sp>
        <p:nvSpPr>
          <p:cNvPr id="185" name="Google Shape;185;p6"/>
          <p:cNvSpPr/>
          <p:nvPr/>
        </p:nvSpPr>
        <p:spPr>
          <a:xfrm>
            <a:off x="4291289" y="2612279"/>
            <a:ext cx="160000" cy="260000"/>
          </a:xfrm>
          <a:prstGeom prst="chevron">
            <a:avLst>
              <a:gd name="adj" fmla="val 50000"/>
            </a:avLst>
          </a:prstGeom>
          <a:solidFill>
            <a:srgbClr val="A8A8A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186;p6"/>
          <p:cNvSpPr/>
          <p:nvPr/>
        </p:nvSpPr>
        <p:spPr>
          <a:xfrm>
            <a:off x="4508449" y="2102199"/>
            <a:ext cx="3332480" cy="3291840"/>
          </a:xfrm>
          <a:prstGeom prst="roundRect">
            <a:avLst>
              <a:gd name="adj" fmla="val 6000"/>
            </a:avLst>
          </a:prstGeom>
          <a:solidFill>
            <a:srgbClr val="DFF7F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p6"/>
          <p:cNvSpPr/>
          <p:nvPr/>
        </p:nvSpPr>
        <p:spPr>
          <a:xfrm>
            <a:off x="5808929" y="2376519"/>
            <a:ext cx="731520" cy="731520"/>
          </a:xfrm>
          <a:prstGeom prst="ellipse">
            <a:avLst/>
          </a:prstGeom>
          <a:solidFill>
            <a:srgbClr val="00C4B9"/>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GB" sz="2200" b="1" i="0" u="none" strike="noStrike" cap="none">
                <a:solidFill>
                  <a:srgbClr val="FFFFFF"/>
                </a:solidFill>
                <a:latin typeface="Cambria"/>
                <a:ea typeface="Cambria"/>
                <a:cs typeface="Cambria"/>
                <a:sym typeface="Cambria"/>
              </a:rPr>
              <a:t>2</a:t>
            </a:r>
            <a:endParaRPr sz="2200" b="1" i="0" u="none" strike="noStrike" cap="none">
              <a:solidFill>
                <a:srgbClr val="FFFFFF"/>
              </a:solidFill>
              <a:latin typeface="Arial"/>
              <a:ea typeface="Arial"/>
              <a:cs typeface="Arial"/>
              <a:sym typeface="Arial"/>
            </a:endParaRPr>
          </a:p>
        </p:txBody>
      </p:sp>
      <p:sp>
        <p:nvSpPr>
          <p:cNvPr id="188" name="Google Shape;188;p6"/>
          <p:cNvSpPr txBox="1"/>
          <p:nvPr/>
        </p:nvSpPr>
        <p:spPr>
          <a:xfrm>
            <a:off x="4645609" y="3263039"/>
            <a:ext cx="3058160" cy="550000"/>
          </a:xfrm>
          <a:prstGeom prst="rect">
            <a:avLst/>
          </a:prstGeom>
          <a:noFill/>
          <a:ln>
            <a:noFill/>
          </a:ln>
        </p:spPr>
        <p:txBody>
          <a:bodyPr spcFirstLastPara="1" wrap="square" lIns="91425" tIns="45700" rIns="91425" bIns="45700" anchor="t" anchorCtr="0">
            <a:noAutofit/>
          </a:bodyPr>
          <a:lstStyle/>
          <a:p>
            <a:pPr marL="0" marR="0" lvl="0" indent="0" algn="ctr" rtl="0">
              <a:lnSpc>
                <a:spcPct val="115000"/>
              </a:lnSpc>
              <a:spcBef>
                <a:spcPts val="0"/>
              </a:spcBef>
              <a:spcAft>
                <a:spcPts val="0"/>
              </a:spcAft>
              <a:buClr>
                <a:srgbClr val="000000"/>
              </a:buClr>
              <a:buSzPts val="1400"/>
              <a:buFont typeface="Arial"/>
              <a:buNone/>
            </a:pPr>
            <a:r>
              <a:rPr lang="en-GB" sz="1900" b="1" i="0" u="none" strike="noStrike" cap="none">
                <a:solidFill>
                  <a:srgbClr val="00C4B9"/>
                </a:solidFill>
                <a:latin typeface="Cambria"/>
                <a:ea typeface="Cambria"/>
                <a:cs typeface="Cambria"/>
                <a:sym typeface="Cambria"/>
              </a:rPr>
              <a:t>Analysing the Database</a:t>
            </a:r>
            <a:endParaRPr sz="1900" b="1" i="0" u="none" strike="noStrike" cap="none">
              <a:solidFill>
                <a:srgbClr val="00C4B9"/>
              </a:solidFill>
              <a:latin typeface="Cambria"/>
              <a:ea typeface="Cambria"/>
              <a:cs typeface="Cambria"/>
              <a:sym typeface="Cambria"/>
            </a:endParaRPr>
          </a:p>
        </p:txBody>
      </p:sp>
      <p:sp>
        <p:nvSpPr>
          <p:cNvPr id="189" name="Google Shape;189;p6"/>
          <p:cNvSpPr txBox="1"/>
          <p:nvPr/>
        </p:nvSpPr>
        <p:spPr>
          <a:xfrm>
            <a:off x="4737049" y="3823039"/>
            <a:ext cx="2875280" cy="1371000"/>
          </a:xfrm>
          <a:prstGeom prst="rect">
            <a:avLst/>
          </a:prstGeom>
          <a:noFill/>
          <a:ln>
            <a:noFill/>
          </a:ln>
        </p:spPr>
        <p:txBody>
          <a:bodyPr spcFirstLastPara="1" wrap="square" lIns="91425" tIns="45700" rIns="91425" bIns="45700" anchor="t" anchorCtr="0">
            <a:noAutofit/>
          </a:bodyPr>
          <a:lstStyle/>
          <a:p>
            <a:pPr algn="ctr">
              <a:lnSpc>
                <a:spcPct val="115000"/>
              </a:lnSpc>
              <a:buSzPts val="1400"/>
            </a:pPr>
            <a:r>
              <a:rPr lang="en-GB" sz="1400" b="0" i="0" u="none" strike="noStrike" cap="none" dirty="0">
                <a:solidFill>
                  <a:srgbClr val="000000"/>
                </a:solidFill>
                <a:latin typeface="Calibri"/>
                <a:ea typeface="Calibri"/>
                <a:cs typeface="Calibri"/>
                <a:sym typeface="Calibri"/>
              </a:rPr>
              <a:t>Turning </a:t>
            </a:r>
            <a:r>
              <a:rPr lang="en-GB" sz="1400" b="1" i="0" u="none" strike="noStrike" cap="none" dirty="0">
                <a:solidFill>
                  <a:srgbClr val="000000"/>
                </a:solidFill>
                <a:latin typeface="Calibri"/>
                <a:ea typeface="Calibri"/>
                <a:cs typeface="Calibri"/>
                <a:sym typeface="Calibri"/>
              </a:rPr>
              <a:t>144 pages </a:t>
            </a:r>
            <a:r>
              <a:rPr lang="en-GB" sz="1400" b="0" i="0" u="none" strike="noStrike" cap="none" dirty="0">
                <a:solidFill>
                  <a:srgbClr val="000000"/>
                </a:solidFill>
                <a:latin typeface="Calibri"/>
                <a:ea typeface="Calibri"/>
                <a:cs typeface="Calibri"/>
                <a:sym typeface="Calibri"/>
              </a:rPr>
              <a:t>into key insight — coverage, gaps, and overlaps across fields visualised</a:t>
            </a:r>
            <a:r>
              <a:rPr lang="en-GB" dirty="0">
                <a:latin typeface="Calibri"/>
                <a:ea typeface="Calibri"/>
                <a:cs typeface="Calibri"/>
                <a:sym typeface="Calibri"/>
              </a:rPr>
              <a:t> via </a:t>
            </a:r>
            <a:r>
              <a:rPr lang="en-GB" b="1" dirty="0">
                <a:latin typeface="Calibri"/>
                <a:ea typeface="Calibri"/>
                <a:cs typeface="Calibri"/>
                <a:sym typeface="Calibri"/>
              </a:rPr>
              <a:t>Tableau Dashboard</a:t>
            </a:r>
            <a:r>
              <a:rPr lang="en-GB" sz="1400" b="1" i="0" u="none" strike="noStrike" cap="none" dirty="0">
                <a:solidFill>
                  <a:srgbClr val="000000"/>
                </a:solidFill>
                <a:latin typeface="Calibri"/>
                <a:ea typeface="Calibri"/>
                <a:cs typeface="Calibri"/>
                <a:sym typeface="Calibri"/>
              </a:rPr>
              <a:t>. </a:t>
            </a:r>
            <a:endParaRPr sz="1400" b="1" i="0" u="none" strike="noStrike" cap="none" dirty="0">
              <a:solidFill>
                <a:srgbClr val="000000"/>
              </a:solidFill>
              <a:latin typeface="Calibri"/>
              <a:ea typeface="Calibri"/>
              <a:cs typeface="Calibri"/>
              <a:sym typeface="Calibri"/>
            </a:endParaRPr>
          </a:p>
        </p:txBody>
      </p:sp>
      <p:sp>
        <p:nvSpPr>
          <p:cNvPr id="190" name="Google Shape;190;p6"/>
          <p:cNvSpPr/>
          <p:nvPr/>
        </p:nvSpPr>
        <p:spPr>
          <a:xfrm>
            <a:off x="7898089" y="2612279"/>
            <a:ext cx="160000" cy="260000"/>
          </a:xfrm>
          <a:prstGeom prst="chevron">
            <a:avLst>
              <a:gd name="adj" fmla="val 50000"/>
            </a:avLst>
          </a:prstGeom>
          <a:solidFill>
            <a:srgbClr val="A8A8A8"/>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 name="Google Shape;191;p6"/>
          <p:cNvSpPr/>
          <p:nvPr/>
        </p:nvSpPr>
        <p:spPr>
          <a:xfrm>
            <a:off x="8115249" y="2102199"/>
            <a:ext cx="3332480" cy="3291840"/>
          </a:xfrm>
          <a:prstGeom prst="roundRect">
            <a:avLst>
              <a:gd name="adj" fmla="val 6000"/>
            </a:avLst>
          </a:prstGeom>
          <a:solidFill>
            <a:srgbClr val="EFE8F5"/>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2" name="Google Shape;192;p6"/>
          <p:cNvSpPr/>
          <p:nvPr/>
        </p:nvSpPr>
        <p:spPr>
          <a:xfrm>
            <a:off x="9415729" y="2376519"/>
            <a:ext cx="731520" cy="731520"/>
          </a:xfrm>
          <a:prstGeom prst="ellipse">
            <a:avLst/>
          </a:prstGeom>
          <a:solidFill>
            <a:srgbClr val="9269A7"/>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GB" sz="2200" b="1" i="0" u="none" strike="noStrike" cap="none">
                <a:solidFill>
                  <a:srgbClr val="FFFFFF"/>
                </a:solidFill>
                <a:latin typeface="Cambria"/>
                <a:ea typeface="Cambria"/>
                <a:cs typeface="Cambria"/>
                <a:sym typeface="Cambria"/>
              </a:rPr>
              <a:t>3</a:t>
            </a:r>
            <a:endParaRPr sz="2200" b="1" i="0" u="none" strike="noStrike" cap="none">
              <a:solidFill>
                <a:srgbClr val="FFFFFF"/>
              </a:solidFill>
              <a:latin typeface="Arial"/>
              <a:ea typeface="Arial"/>
              <a:cs typeface="Arial"/>
              <a:sym typeface="Arial"/>
            </a:endParaRPr>
          </a:p>
        </p:txBody>
      </p:sp>
      <p:sp>
        <p:nvSpPr>
          <p:cNvPr id="193" name="Google Shape;193;p6"/>
          <p:cNvSpPr txBox="1"/>
          <p:nvPr/>
        </p:nvSpPr>
        <p:spPr>
          <a:xfrm>
            <a:off x="8252409" y="3263039"/>
            <a:ext cx="3058160" cy="550000"/>
          </a:xfrm>
          <a:prstGeom prst="rect">
            <a:avLst/>
          </a:prstGeom>
          <a:noFill/>
          <a:ln>
            <a:noFill/>
          </a:ln>
        </p:spPr>
        <p:txBody>
          <a:bodyPr spcFirstLastPara="1" wrap="square" lIns="91425" tIns="45700" rIns="91425" bIns="45700" anchor="t" anchorCtr="0">
            <a:noAutofit/>
          </a:bodyPr>
          <a:lstStyle/>
          <a:p>
            <a:pPr marL="0" marR="0" lvl="0" indent="0" algn="ctr" rtl="0">
              <a:lnSpc>
                <a:spcPct val="115000"/>
              </a:lnSpc>
              <a:spcBef>
                <a:spcPts val="0"/>
              </a:spcBef>
              <a:spcAft>
                <a:spcPts val="0"/>
              </a:spcAft>
              <a:buClr>
                <a:srgbClr val="000000"/>
              </a:buClr>
              <a:buSzPts val="1400"/>
              <a:buFont typeface="Arial"/>
              <a:buNone/>
            </a:pPr>
            <a:r>
              <a:rPr lang="en-GB" sz="1900" b="1" i="0" u="none" strike="noStrike" cap="none" dirty="0">
                <a:solidFill>
                  <a:srgbClr val="9269A7"/>
                </a:solidFill>
                <a:latin typeface="Cambria"/>
                <a:ea typeface="Cambria"/>
                <a:cs typeface="Cambria"/>
                <a:sym typeface="Cambria"/>
              </a:rPr>
              <a:t>Using the Database</a:t>
            </a:r>
            <a:endParaRPr sz="1900" b="1" i="0" u="none" strike="noStrike" cap="none" dirty="0">
              <a:solidFill>
                <a:srgbClr val="9269A7"/>
              </a:solidFill>
              <a:latin typeface="Cambria"/>
              <a:ea typeface="Cambria"/>
              <a:cs typeface="Cambria"/>
              <a:sym typeface="Cambria"/>
            </a:endParaRPr>
          </a:p>
        </p:txBody>
      </p:sp>
      <p:sp>
        <p:nvSpPr>
          <p:cNvPr id="194" name="Google Shape;194;p6"/>
          <p:cNvSpPr txBox="1"/>
          <p:nvPr/>
        </p:nvSpPr>
        <p:spPr>
          <a:xfrm>
            <a:off x="8343849" y="3823039"/>
            <a:ext cx="2875280" cy="1371000"/>
          </a:xfrm>
          <a:prstGeom prst="rect">
            <a:avLst/>
          </a:prstGeom>
          <a:noFill/>
          <a:ln>
            <a:noFill/>
          </a:ln>
        </p:spPr>
        <p:txBody>
          <a:bodyPr spcFirstLastPara="1" wrap="square" lIns="91425" tIns="45700" rIns="91425" bIns="45700" anchor="t" anchorCtr="0">
            <a:noAutofit/>
          </a:bodyPr>
          <a:lstStyle/>
          <a:p>
            <a:pPr marL="0" marR="0" lvl="0" indent="0" algn="ctr" rtl="0">
              <a:lnSpc>
                <a:spcPct val="115000"/>
              </a:lnSpc>
              <a:spcBef>
                <a:spcPts val="0"/>
              </a:spcBef>
              <a:spcAft>
                <a:spcPts val="0"/>
              </a:spcAft>
              <a:buClr>
                <a:srgbClr val="000000"/>
              </a:buClr>
              <a:buSzPts val="1400"/>
              <a:buFont typeface="Arial"/>
              <a:buNone/>
            </a:pPr>
            <a:r>
              <a:rPr lang="en-GB" sz="1400" b="0" i="0" u="none" strike="noStrike" cap="none" dirty="0">
                <a:solidFill>
                  <a:srgbClr val="000000"/>
                </a:solidFill>
                <a:latin typeface="Calibri"/>
                <a:ea typeface="Calibri"/>
                <a:cs typeface="Calibri"/>
                <a:sym typeface="Calibri"/>
              </a:rPr>
              <a:t> </a:t>
            </a:r>
            <a:r>
              <a:rPr lang="en-GB" sz="1400" b="1" i="0" u="none" strike="noStrike" cap="none" dirty="0">
                <a:solidFill>
                  <a:srgbClr val="000000"/>
                </a:solidFill>
                <a:latin typeface="Calibri"/>
                <a:ea typeface="Calibri"/>
                <a:cs typeface="Calibri"/>
                <a:sym typeface="Calibri"/>
              </a:rPr>
              <a:t>Experimental wireframe </a:t>
            </a:r>
            <a:r>
              <a:rPr lang="en-GB" sz="1400" b="0" i="0" u="none" strike="noStrike" cap="none" dirty="0">
                <a:solidFill>
                  <a:srgbClr val="000000"/>
                </a:solidFill>
                <a:latin typeface="Calibri"/>
                <a:ea typeface="Calibri"/>
                <a:cs typeface="Calibri"/>
                <a:sym typeface="Calibri"/>
              </a:rPr>
              <a:t>displaying how the database can be used to shape a Patient Navigator that </a:t>
            </a:r>
            <a:r>
              <a:rPr lang="en-GB" sz="1400" b="1" i="0" u="none" strike="noStrike" cap="none" dirty="0">
                <a:solidFill>
                  <a:srgbClr val="000000"/>
                </a:solidFill>
                <a:latin typeface="Calibri"/>
                <a:ea typeface="Calibri"/>
                <a:cs typeface="Calibri"/>
                <a:sym typeface="Calibri"/>
              </a:rPr>
              <a:t>guides people with confidence.</a:t>
            </a:r>
            <a:endParaRPr sz="1400" b="1" i="0" u="none" strike="noStrike" cap="none" dirty="0">
              <a:solidFill>
                <a:srgbClr val="000000"/>
              </a:solidFill>
              <a:latin typeface="Calibri"/>
              <a:ea typeface="Calibri"/>
              <a:cs typeface="Calibri"/>
              <a:sym typeface="Calibri"/>
            </a:endParaRPr>
          </a:p>
        </p:txBody>
      </p:sp>
      <p:sp>
        <p:nvSpPr>
          <p:cNvPr id="195" name="Google Shape;195;p6"/>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5</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99"/>
        <p:cNvGrpSpPr/>
        <p:nvPr/>
      </p:nvGrpSpPr>
      <p:grpSpPr>
        <a:xfrm>
          <a:off x="0" y="0"/>
          <a:ext cx="0" cy="0"/>
          <a:chOff x="0" y="0"/>
          <a:chExt cx="0" cy="0"/>
        </a:xfrm>
      </p:grpSpPr>
      <p:sp>
        <p:nvSpPr>
          <p:cNvPr id="200" name="Google Shape;200;p12"/>
          <p:cNvSpPr txBox="1"/>
          <p:nvPr/>
        </p:nvSpPr>
        <p:spPr>
          <a:xfrm>
            <a:off x="822960" y="595585"/>
            <a:ext cx="10546080" cy="62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a:solidFill>
                  <a:srgbClr val="EE3D89"/>
                </a:solidFill>
                <a:latin typeface="Playfair Display"/>
                <a:ea typeface="Playfair Display"/>
                <a:cs typeface="Playfair Display"/>
                <a:sym typeface="Playfair Display"/>
              </a:rPr>
              <a:t>One Spreadsheet Runs the Whole Loop</a:t>
            </a:r>
            <a:endParaRPr sz="3400" b="1" i="0" u="none" strike="noStrike" cap="none">
              <a:solidFill>
                <a:srgbClr val="EE3D89"/>
              </a:solidFill>
              <a:latin typeface="Playfair Display"/>
              <a:ea typeface="Playfair Display"/>
              <a:cs typeface="Playfair Display"/>
              <a:sym typeface="Playfair Display"/>
            </a:endParaRPr>
          </a:p>
        </p:txBody>
      </p:sp>
      <p:sp>
        <p:nvSpPr>
          <p:cNvPr id="201" name="Google Shape;201;p12"/>
          <p:cNvSpPr txBox="1"/>
          <p:nvPr/>
        </p:nvSpPr>
        <p:spPr>
          <a:xfrm>
            <a:off x="875668" y="1233129"/>
            <a:ext cx="10546080"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rgbClr val="EE3D89"/>
                </a:solidFill>
                <a:latin typeface="Calibri"/>
                <a:ea typeface="Calibri"/>
                <a:cs typeface="Calibri"/>
                <a:sym typeface="Calibri"/>
              </a:rPr>
              <a:t>Excel is the single tool CSN will uses to add, </a:t>
            </a:r>
            <a:r>
              <a:rPr lang="en-GB" sz="1800" dirty="0">
                <a:solidFill>
                  <a:srgbClr val="EE3D89"/>
                </a:solidFill>
                <a:latin typeface="Calibri"/>
                <a:ea typeface="Calibri"/>
                <a:cs typeface="Calibri"/>
                <a:sym typeface="Calibri"/>
              </a:rPr>
              <a:t>update,</a:t>
            </a:r>
            <a:r>
              <a:rPr lang="en-GB" sz="1800" b="0" i="0" u="none" strike="noStrike" cap="none" dirty="0">
                <a:solidFill>
                  <a:srgbClr val="EE3D89"/>
                </a:solidFill>
                <a:latin typeface="Calibri"/>
                <a:ea typeface="Calibri"/>
                <a:cs typeface="Calibri"/>
                <a:sym typeface="Calibri"/>
              </a:rPr>
              <a:t> and refine content — no code experience required.</a:t>
            </a:r>
            <a:endParaRPr sz="1800" b="0" i="0" u="none" strike="noStrike" cap="none" dirty="0">
              <a:solidFill>
                <a:srgbClr val="EE3D89"/>
              </a:solidFill>
              <a:latin typeface="Calibri"/>
              <a:ea typeface="Calibri"/>
              <a:cs typeface="Calibri"/>
              <a:sym typeface="Calibri"/>
            </a:endParaRPr>
          </a:p>
        </p:txBody>
      </p:sp>
      <p:sp>
        <p:nvSpPr>
          <p:cNvPr id="202" name="Google Shape;202;p12"/>
          <p:cNvSpPr/>
          <p:nvPr/>
        </p:nvSpPr>
        <p:spPr>
          <a:xfrm>
            <a:off x="1383600" y="1950000"/>
            <a:ext cx="3050160" cy="411480"/>
          </a:xfrm>
          <a:prstGeom prst="roundRect">
            <a:avLst>
              <a:gd name="adj" fmla="val 50000"/>
            </a:avLst>
          </a:pr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3" name="Google Shape;203;p12"/>
          <p:cNvSpPr txBox="1"/>
          <p:nvPr/>
        </p:nvSpPr>
        <p:spPr>
          <a:xfrm>
            <a:off x="1383600" y="1950000"/>
            <a:ext cx="3050160" cy="41148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b="1" i="0" u="none" strike="noStrike" cap="none" dirty="0">
                <a:solidFill>
                  <a:srgbClr val="8A8A8A"/>
                </a:solidFill>
                <a:latin typeface="Calibri"/>
                <a:ea typeface="Calibri"/>
                <a:cs typeface="Calibri"/>
                <a:sym typeface="Calibri"/>
              </a:rPr>
              <a:t>1   ADD &amp; FLAG</a:t>
            </a:r>
            <a:endParaRPr b="1" i="0" u="none" strike="noStrike" cap="none" dirty="0">
              <a:solidFill>
                <a:srgbClr val="8A8A8A"/>
              </a:solidFill>
              <a:latin typeface="Arial"/>
              <a:ea typeface="Arial"/>
              <a:cs typeface="Arial"/>
              <a:sym typeface="Arial"/>
            </a:endParaRPr>
          </a:p>
        </p:txBody>
      </p:sp>
      <p:sp>
        <p:nvSpPr>
          <p:cNvPr id="204" name="Google Shape;204;p12"/>
          <p:cNvSpPr/>
          <p:nvPr/>
        </p:nvSpPr>
        <p:spPr>
          <a:xfrm>
            <a:off x="4570920" y="1950000"/>
            <a:ext cx="3050160" cy="411480"/>
          </a:xfrm>
          <a:prstGeom prst="roundRect">
            <a:avLst>
              <a:gd name="adj" fmla="val 50000"/>
            </a:avLst>
          </a:pr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5" name="Google Shape;205;p12"/>
          <p:cNvSpPr txBox="1"/>
          <p:nvPr/>
        </p:nvSpPr>
        <p:spPr>
          <a:xfrm>
            <a:off x="4570920" y="1950000"/>
            <a:ext cx="3050160" cy="41148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b="1" i="0" u="none" strike="noStrike" cap="none" dirty="0">
                <a:solidFill>
                  <a:srgbClr val="8A8A8A"/>
                </a:solidFill>
                <a:latin typeface="Calibri"/>
                <a:ea typeface="Calibri"/>
                <a:cs typeface="Calibri"/>
                <a:sym typeface="Calibri"/>
              </a:rPr>
              <a:t>2   RUN PIPELINE</a:t>
            </a:r>
            <a:endParaRPr b="1" i="0" u="none" strike="noStrike" cap="none" dirty="0">
              <a:solidFill>
                <a:srgbClr val="8A8A8A"/>
              </a:solidFill>
              <a:latin typeface="Arial"/>
              <a:ea typeface="Arial"/>
              <a:cs typeface="Arial"/>
              <a:sym typeface="Arial"/>
            </a:endParaRPr>
          </a:p>
        </p:txBody>
      </p:sp>
      <p:sp>
        <p:nvSpPr>
          <p:cNvPr id="206" name="Google Shape;206;p12"/>
          <p:cNvSpPr/>
          <p:nvPr/>
        </p:nvSpPr>
        <p:spPr>
          <a:xfrm>
            <a:off x="7758240" y="1950000"/>
            <a:ext cx="3050160" cy="411480"/>
          </a:xfrm>
          <a:prstGeom prst="roundRect">
            <a:avLst>
              <a:gd name="adj" fmla="val 50000"/>
            </a:avLst>
          </a:pr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 name="Google Shape;207;p12"/>
          <p:cNvSpPr txBox="1"/>
          <p:nvPr/>
        </p:nvSpPr>
        <p:spPr>
          <a:xfrm>
            <a:off x="7758240" y="1950000"/>
            <a:ext cx="3050160" cy="41148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b="1" i="0" u="none" strike="noStrike" cap="none" dirty="0">
                <a:solidFill>
                  <a:srgbClr val="8A8A8A"/>
                </a:solidFill>
                <a:latin typeface="Calibri"/>
                <a:ea typeface="Calibri"/>
                <a:cs typeface="Calibri"/>
                <a:sym typeface="Calibri"/>
              </a:rPr>
              <a:t>3   MANUAL REVIEW</a:t>
            </a:r>
            <a:endParaRPr b="1" i="0" u="none" strike="noStrike" cap="none" dirty="0">
              <a:solidFill>
                <a:srgbClr val="8A8A8A"/>
              </a:solidFill>
              <a:latin typeface="Arial"/>
              <a:ea typeface="Arial"/>
              <a:cs typeface="Arial"/>
              <a:sym typeface="Arial"/>
            </a:endParaRPr>
          </a:p>
        </p:txBody>
      </p:sp>
      <p:sp>
        <p:nvSpPr>
          <p:cNvPr id="208" name="Google Shape;208;p12"/>
          <p:cNvSpPr/>
          <p:nvPr/>
        </p:nvSpPr>
        <p:spPr>
          <a:xfrm>
            <a:off x="898694" y="2535008"/>
            <a:ext cx="10354800" cy="3173438"/>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12"/>
          <p:cNvSpPr/>
          <p:nvPr/>
        </p:nvSpPr>
        <p:spPr>
          <a:xfrm>
            <a:off x="898692" y="2565008"/>
            <a:ext cx="10354801" cy="290040"/>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p12"/>
          <p:cNvSpPr/>
          <p:nvPr/>
        </p:nvSpPr>
        <p:spPr>
          <a:xfrm>
            <a:off x="1224049" y="2653880"/>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 name="Google Shape;211;p12"/>
          <p:cNvSpPr/>
          <p:nvPr/>
        </p:nvSpPr>
        <p:spPr>
          <a:xfrm>
            <a:off x="1374925" y="2653880"/>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12"/>
          <p:cNvSpPr/>
          <p:nvPr/>
        </p:nvSpPr>
        <p:spPr>
          <a:xfrm>
            <a:off x="1525801" y="2653880"/>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 name="Google Shape;213;p12"/>
          <p:cNvSpPr txBox="1"/>
          <p:nvPr/>
        </p:nvSpPr>
        <p:spPr>
          <a:xfrm>
            <a:off x="1696133" y="2535008"/>
            <a:ext cx="8510572" cy="32004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dirty="0">
                <a:solidFill>
                  <a:srgbClr val="FFFFFF"/>
                </a:solidFill>
                <a:latin typeface="Calibri"/>
                <a:ea typeface="Calibri"/>
                <a:cs typeface="Calibri"/>
                <a:sym typeface="Calibri"/>
              </a:rPr>
              <a:t>CSN_DATASHEET.xlsx</a:t>
            </a:r>
            <a:endParaRPr sz="1300" b="1" i="0" u="none" strike="noStrike" cap="none" dirty="0">
              <a:solidFill>
                <a:srgbClr val="FFFFFF"/>
              </a:solidFill>
              <a:latin typeface="Arial"/>
              <a:ea typeface="Arial"/>
              <a:cs typeface="Arial"/>
              <a:sym typeface="Arial"/>
            </a:endParaRPr>
          </a:p>
        </p:txBody>
      </p:sp>
      <p:sp>
        <p:nvSpPr>
          <p:cNvPr id="214" name="Google Shape;214;p12"/>
          <p:cNvSpPr/>
          <p:nvPr/>
        </p:nvSpPr>
        <p:spPr>
          <a:xfrm>
            <a:off x="9500223" y="2589788"/>
            <a:ext cx="1600200" cy="22860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 name="Google Shape;215;p12"/>
          <p:cNvSpPr txBox="1"/>
          <p:nvPr/>
        </p:nvSpPr>
        <p:spPr>
          <a:xfrm>
            <a:off x="9612308" y="2589297"/>
            <a:ext cx="1364866" cy="236026"/>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1" i="0" u="none" strike="noStrike" cap="none" dirty="0">
                <a:solidFill>
                  <a:srgbClr val="1A1F5C"/>
                </a:solidFill>
                <a:latin typeface="Calibri"/>
                <a:ea typeface="Calibri"/>
                <a:cs typeface="Calibri"/>
                <a:sym typeface="Calibri"/>
              </a:rPr>
              <a:t>INSTRUCTIONS</a:t>
            </a:r>
            <a:endParaRPr sz="1000" b="1" i="0" u="none" strike="noStrike" cap="none" dirty="0">
              <a:solidFill>
                <a:srgbClr val="1A1F5C"/>
              </a:solidFill>
              <a:latin typeface="Arial"/>
              <a:ea typeface="Arial"/>
              <a:cs typeface="Arial"/>
              <a:sym typeface="Arial"/>
            </a:endParaRPr>
          </a:p>
        </p:txBody>
      </p:sp>
      <p:sp>
        <p:nvSpPr>
          <p:cNvPr id="223" name="Google Shape;223;p12"/>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6</a:t>
            </a:r>
            <a:endParaRPr sz="1400" b="0" i="0" u="none" strike="noStrike" cap="none">
              <a:solidFill>
                <a:srgbClr val="000000"/>
              </a:solidFill>
              <a:latin typeface="Arial"/>
              <a:ea typeface="Arial"/>
              <a:cs typeface="Arial"/>
              <a:sym typeface="Arial"/>
            </a:endParaRPr>
          </a:p>
        </p:txBody>
      </p:sp>
      <p:sp>
        <p:nvSpPr>
          <p:cNvPr id="2" name="Google Shape;186;p6">
            <a:extLst>
              <a:ext uri="{FF2B5EF4-FFF2-40B4-BE49-F238E27FC236}">
                <a16:creationId xmlns:a16="http://schemas.microsoft.com/office/drawing/2014/main" id="{53E78D7C-4FAB-DEC7-2FBE-676CF3DDEF8B}"/>
              </a:ext>
            </a:extLst>
          </p:cNvPr>
          <p:cNvSpPr/>
          <p:nvPr/>
        </p:nvSpPr>
        <p:spPr>
          <a:xfrm>
            <a:off x="3820635" y="5930036"/>
            <a:ext cx="1092952" cy="428818"/>
          </a:xfrm>
          <a:prstGeom prst="roundRect">
            <a:avLst>
              <a:gd name="adj" fmla="val 6000"/>
            </a:avLst>
          </a:prstGeom>
          <a:solidFill>
            <a:srgbClr val="ECFEF6"/>
          </a:solidFill>
          <a:ln w="28575">
            <a:solidFill>
              <a:srgbClr val="047857"/>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b="0" i="0" u="none" strike="noStrike" cap="none">
              <a:solidFill>
                <a:srgbClr val="000000"/>
              </a:solidFill>
              <a:latin typeface="Arial"/>
              <a:ea typeface="Arial"/>
              <a:cs typeface="Arial"/>
              <a:sym typeface="Arial"/>
            </a:endParaRPr>
          </a:p>
        </p:txBody>
      </p:sp>
      <p:sp>
        <p:nvSpPr>
          <p:cNvPr id="218" name="Google Shape;218;p12"/>
          <p:cNvSpPr txBox="1"/>
          <p:nvPr/>
        </p:nvSpPr>
        <p:spPr>
          <a:xfrm>
            <a:off x="3987284" y="6037930"/>
            <a:ext cx="892952" cy="21063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600" b="1" i="0" u="none" strike="noStrike" cap="none" dirty="0">
                <a:solidFill>
                  <a:srgbClr val="047857"/>
                </a:solidFill>
                <a:latin typeface="Calibri"/>
                <a:ea typeface="Calibri"/>
                <a:cs typeface="Calibri"/>
                <a:sym typeface="Calibri"/>
              </a:rPr>
              <a:t>EDITABLE</a:t>
            </a:r>
            <a:endParaRPr sz="1600" b="1" i="0" u="none" strike="noStrike" cap="none" dirty="0">
              <a:solidFill>
                <a:srgbClr val="047857"/>
              </a:solidFill>
              <a:latin typeface="Arial"/>
              <a:ea typeface="Arial"/>
              <a:cs typeface="Arial"/>
              <a:sym typeface="Arial"/>
            </a:endParaRPr>
          </a:p>
        </p:txBody>
      </p:sp>
      <p:sp>
        <p:nvSpPr>
          <p:cNvPr id="3" name="Google Shape;186;p6">
            <a:extLst>
              <a:ext uri="{FF2B5EF4-FFF2-40B4-BE49-F238E27FC236}">
                <a16:creationId xmlns:a16="http://schemas.microsoft.com/office/drawing/2014/main" id="{7A9D6FB3-A6C2-EB70-4538-D368599B9DCB}"/>
              </a:ext>
            </a:extLst>
          </p:cNvPr>
          <p:cNvSpPr/>
          <p:nvPr/>
        </p:nvSpPr>
        <p:spPr>
          <a:xfrm>
            <a:off x="5301482" y="5930036"/>
            <a:ext cx="1092952" cy="428818"/>
          </a:xfrm>
          <a:prstGeom prst="roundRect">
            <a:avLst>
              <a:gd name="adj" fmla="val 6000"/>
            </a:avLst>
          </a:prstGeom>
          <a:solidFill>
            <a:srgbClr val="F3F5F7"/>
          </a:solidFill>
          <a:ln w="28575">
            <a:solidFill>
              <a:srgbClr val="6B7280"/>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b="0" i="0" u="none" strike="noStrike" cap="none">
              <a:solidFill>
                <a:srgbClr val="000000"/>
              </a:solidFill>
              <a:latin typeface="Arial"/>
              <a:ea typeface="Arial"/>
              <a:cs typeface="Arial"/>
              <a:sym typeface="Arial"/>
            </a:endParaRPr>
          </a:p>
        </p:txBody>
      </p:sp>
      <p:sp>
        <p:nvSpPr>
          <p:cNvPr id="4" name="Google Shape;218;p12">
            <a:extLst>
              <a:ext uri="{FF2B5EF4-FFF2-40B4-BE49-F238E27FC236}">
                <a16:creationId xmlns:a16="http://schemas.microsoft.com/office/drawing/2014/main" id="{F860F492-8A38-1839-9BA7-A729E4429FBD}"/>
              </a:ext>
            </a:extLst>
          </p:cNvPr>
          <p:cNvSpPr txBox="1"/>
          <p:nvPr/>
        </p:nvSpPr>
        <p:spPr>
          <a:xfrm>
            <a:off x="5351824" y="6033991"/>
            <a:ext cx="992268" cy="22091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600" b="1" i="0" u="none" strike="noStrike" cap="none" dirty="0">
                <a:solidFill>
                  <a:srgbClr val="6B7280"/>
                </a:solidFill>
                <a:latin typeface="Calibri"/>
                <a:ea typeface="Calibri"/>
                <a:cs typeface="Calibri"/>
                <a:sym typeface="Calibri"/>
              </a:rPr>
              <a:t>READ-ONLY</a:t>
            </a:r>
            <a:endParaRPr sz="1600" b="1" i="0" u="none" strike="noStrike" cap="none" dirty="0">
              <a:solidFill>
                <a:srgbClr val="6B7280"/>
              </a:solidFill>
              <a:latin typeface="Arial"/>
              <a:ea typeface="Arial"/>
              <a:cs typeface="Arial"/>
              <a:sym typeface="Arial"/>
            </a:endParaRPr>
          </a:p>
        </p:txBody>
      </p:sp>
      <p:sp>
        <p:nvSpPr>
          <p:cNvPr id="5" name="Google Shape;186;p6">
            <a:extLst>
              <a:ext uri="{FF2B5EF4-FFF2-40B4-BE49-F238E27FC236}">
                <a16:creationId xmlns:a16="http://schemas.microsoft.com/office/drawing/2014/main" id="{EA102D26-52B8-B5F4-0AAF-4C5DFFB1D825}"/>
              </a:ext>
            </a:extLst>
          </p:cNvPr>
          <p:cNvSpPr/>
          <p:nvPr/>
        </p:nvSpPr>
        <p:spPr>
          <a:xfrm>
            <a:off x="6782329" y="5926262"/>
            <a:ext cx="1273381" cy="428818"/>
          </a:xfrm>
          <a:prstGeom prst="roundRect">
            <a:avLst>
              <a:gd name="adj" fmla="val 6000"/>
            </a:avLst>
          </a:prstGeom>
          <a:solidFill>
            <a:srgbClr val="FEE2E2"/>
          </a:solidFill>
          <a:ln w="28575">
            <a:solidFill>
              <a:srgbClr val="C00000"/>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b="0" i="0" u="none" strike="noStrike" cap="none">
              <a:solidFill>
                <a:srgbClr val="000000"/>
              </a:solidFill>
              <a:latin typeface="Arial"/>
              <a:ea typeface="Arial"/>
              <a:cs typeface="Arial"/>
              <a:sym typeface="Arial"/>
            </a:endParaRPr>
          </a:p>
        </p:txBody>
      </p:sp>
      <p:sp>
        <p:nvSpPr>
          <p:cNvPr id="6" name="Google Shape;218;p12">
            <a:extLst>
              <a:ext uri="{FF2B5EF4-FFF2-40B4-BE49-F238E27FC236}">
                <a16:creationId xmlns:a16="http://schemas.microsoft.com/office/drawing/2014/main" id="{D1E3CA51-9F1B-4363-E717-42D710940811}"/>
              </a:ext>
            </a:extLst>
          </p:cNvPr>
          <p:cNvSpPr txBox="1"/>
          <p:nvPr/>
        </p:nvSpPr>
        <p:spPr>
          <a:xfrm>
            <a:off x="6821074" y="6033991"/>
            <a:ext cx="117953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600" b="1" i="0" u="none" strike="noStrike" cap="none" dirty="0">
                <a:solidFill>
                  <a:srgbClr val="C00000"/>
                </a:solidFill>
                <a:latin typeface="Calibri"/>
                <a:ea typeface="Calibri"/>
                <a:cs typeface="Calibri"/>
                <a:sym typeface="Calibri"/>
              </a:rPr>
              <a:t> SCRAPE FLAG</a:t>
            </a:r>
            <a:endParaRPr sz="1600" b="1" i="0" u="none" strike="noStrike" cap="none" dirty="0">
              <a:solidFill>
                <a:srgbClr val="C00000"/>
              </a:solidFill>
              <a:latin typeface="Arial"/>
              <a:ea typeface="Arial"/>
              <a:cs typeface="Arial"/>
              <a:sym typeface="Arial"/>
            </a:endParaRPr>
          </a:p>
        </p:txBody>
      </p:sp>
      <p:pic>
        <p:nvPicPr>
          <p:cNvPr id="12" name="Picture 11">
            <a:extLst>
              <a:ext uri="{FF2B5EF4-FFF2-40B4-BE49-F238E27FC236}">
                <a16:creationId xmlns:a16="http://schemas.microsoft.com/office/drawing/2014/main" id="{7E2B1D2B-39D7-0BEA-F51D-C19DBA540437}"/>
              </a:ext>
            </a:extLst>
          </p:cNvPr>
          <p:cNvPicPr>
            <a:picLocks noChangeAspect="1"/>
          </p:cNvPicPr>
          <p:nvPr/>
        </p:nvPicPr>
        <p:blipFill>
          <a:blip r:embed="rId3"/>
          <a:srcRect r="492"/>
          <a:stretch>
            <a:fillRect/>
          </a:stretch>
        </p:blipFill>
        <p:spPr>
          <a:xfrm>
            <a:off x="898680" y="3076639"/>
            <a:ext cx="10209229" cy="2631806"/>
          </a:xfrm>
          <a:prstGeom prst="rect">
            <a:avLst/>
          </a:prstGeom>
        </p:spPr>
      </p:pic>
      <p:sp>
        <p:nvSpPr>
          <p:cNvPr id="13" name="Google Shape;209;p12">
            <a:extLst>
              <a:ext uri="{FF2B5EF4-FFF2-40B4-BE49-F238E27FC236}">
                <a16:creationId xmlns:a16="http://schemas.microsoft.com/office/drawing/2014/main" id="{56676978-28AD-F6A2-286E-7D1B80E7AA48}"/>
              </a:ext>
            </a:extLst>
          </p:cNvPr>
          <p:cNvSpPr/>
          <p:nvPr/>
        </p:nvSpPr>
        <p:spPr>
          <a:xfrm>
            <a:off x="3439435" y="3057238"/>
            <a:ext cx="7668474" cy="290040"/>
          </a:xfrm>
          <a:prstGeom prst="rect">
            <a:avLst/>
          </a:prstGeom>
          <a:solidFill>
            <a:schemeClr val="bg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7"/>
        <p:cNvGrpSpPr/>
        <p:nvPr/>
      </p:nvGrpSpPr>
      <p:grpSpPr>
        <a:xfrm>
          <a:off x="0" y="0"/>
          <a:ext cx="0" cy="0"/>
          <a:chOff x="0" y="0"/>
          <a:chExt cx="0" cy="0"/>
        </a:xfrm>
      </p:grpSpPr>
      <p:sp>
        <p:nvSpPr>
          <p:cNvPr id="228" name="Google Shape;228;p13"/>
          <p:cNvSpPr txBox="1"/>
          <p:nvPr/>
        </p:nvSpPr>
        <p:spPr>
          <a:xfrm>
            <a:off x="822960" y="595585"/>
            <a:ext cx="10546080" cy="62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a:solidFill>
                  <a:srgbClr val="EE3D89"/>
                </a:solidFill>
                <a:latin typeface="Playfair Display"/>
                <a:ea typeface="Playfair Display"/>
                <a:cs typeface="Playfair Display"/>
                <a:sym typeface="Playfair Display"/>
              </a:rPr>
              <a:t>Step 1 — Add the URLs, Flag for Scrape</a:t>
            </a:r>
            <a:endParaRPr sz="3400" b="1" i="0" u="none" strike="noStrike" cap="none">
              <a:solidFill>
                <a:srgbClr val="EE3D89"/>
              </a:solidFill>
              <a:latin typeface="Playfair Display"/>
              <a:ea typeface="Playfair Display"/>
              <a:cs typeface="Playfair Display"/>
              <a:sym typeface="Playfair Display"/>
            </a:endParaRPr>
          </a:p>
        </p:txBody>
      </p:sp>
      <p:sp>
        <p:nvSpPr>
          <p:cNvPr id="229" name="Google Shape;229;p13"/>
          <p:cNvSpPr txBox="1"/>
          <p:nvPr/>
        </p:nvSpPr>
        <p:spPr>
          <a:xfrm>
            <a:off x="851414" y="1236777"/>
            <a:ext cx="10546080"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rgbClr val="EE3D89"/>
                </a:solidFill>
                <a:latin typeface="Calibri"/>
                <a:ea typeface="Calibri"/>
                <a:cs typeface="Calibri"/>
                <a:sym typeface="Calibri"/>
              </a:rPr>
              <a:t>New source pages are added as rows and marked SCRAPE — everything else is left to the pipeline.</a:t>
            </a:r>
            <a:endParaRPr sz="1800" b="0" i="0" u="none" strike="noStrike" cap="none" dirty="0">
              <a:solidFill>
                <a:srgbClr val="EE3D89"/>
              </a:solidFill>
              <a:latin typeface="Calibri"/>
              <a:ea typeface="Calibri"/>
              <a:cs typeface="Calibri"/>
              <a:sym typeface="Calibri"/>
            </a:endParaRPr>
          </a:p>
        </p:txBody>
      </p:sp>
      <p:sp>
        <p:nvSpPr>
          <p:cNvPr id="230" name="Google Shape;230;p13"/>
          <p:cNvSpPr/>
          <p:nvPr/>
        </p:nvSpPr>
        <p:spPr>
          <a:xfrm>
            <a:off x="1383600" y="1950000"/>
            <a:ext cx="3050160" cy="411480"/>
          </a:xfrm>
          <a:prstGeom prst="roundRect">
            <a:avLst>
              <a:gd name="adj" fmla="val 50000"/>
            </a:avLst>
          </a:prstGeom>
          <a:solidFill>
            <a:srgbClr val="EE3D8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13"/>
          <p:cNvSpPr txBox="1"/>
          <p:nvPr/>
        </p:nvSpPr>
        <p:spPr>
          <a:xfrm>
            <a:off x="1383600" y="1950000"/>
            <a:ext cx="3050160" cy="41148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b="1" i="0" u="none" strike="noStrike" cap="none" dirty="0">
                <a:solidFill>
                  <a:srgbClr val="FFFFFF"/>
                </a:solidFill>
                <a:latin typeface="Calibri"/>
                <a:ea typeface="Calibri"/>
                <a:cs typeface="Calibri"/>
                <a:sym typeface="Calibri"/>
              </a:rPr>
              <a:t>1   ADD &amp; FLAG</a:t>
            </a:r>
            <a:endParaRPr b="1" i="0" u="none" strike="noStrike" cap="none" dirty="0">
              <a:solidFill>
                <a:srgbClr val="FFFFFF"/>
              </a:solidFill>
              <a:latin typeface="Arial"/>
              <a:ea typeface="Arial"/>
              <a:cs typeface="Arial"/>
              <a:sym typeface="Arial"/>
            </a:endParaRPr>
          </a:p>
        </p:txBody>
      </p:sp>
      <p:sp>
        <p:nvSpPr>
          <p:cNvPr id="232" name="Google Shape;232;p13"/>
          <p:cNvSpPr/>
          <p:nvPr/>
        </p:nvSpPr>
        <p:spPr>
          <a:xfrm>
            <a:off x="4570920" y="1950000"/>
            <a:ext cx="3050160" cy="411480"/>
          </a:xfrm>
          <a:prstGeom prst="roundRect">
            <a:avLst>
              <a:gd name="adj" fmla="val 50000"/>
            </a:avLst>
          </a:pr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p13"/>
          <p:cNvSpPr txBox="1"/>
          <p:nvPr/>
        </p:nvSpPr>
        <p:spPr>
          <a:xfrm>
            <a:off x="4570920" y="1950000"/>
            <a:ext cx="3050160" cy="41148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b="1" i="0" u="none" strike="noStrike" cap="none" dirty="0">
                <a:solidFill>
                  <a:srgbClr val="8A8A8A"/>
                </a:solidFill>
                <a:latin typeface="Calibri"/>
                <a:ea typeface="Calibri"/>
                <a:cs typeface="Calibri"/>
                <a:sym typeface="Calibri"/>
              </a:rPr>
              <a:t>2   RUN PIPELINE</a:t>
            </a:r>
            <a:endParaRPr b="1" i="0" u="none" strike="noStrike" cap="none" dirty="0">
              <a:solidFill>
                <a:srgbClr val="8A8A8A"/>
              </a:solidFill>
              <a:latin typeface="Arial"/>
              <a:ea typeface="Arial"/>
              <a:cs typeface="Arial"/>
              <a:sym typeface="Arial"/>
            </a:endParaRPr>
          </a:p>
        </p:txBody>
      </p:sp>
      <p:sp>
        <p:nvSpPr>
          <p:cNvPr id="234" name="Google Shape;234;p13"/>
          <p:cNvSpPr/>
          <p:nvPr/>
        </p:nvSpPr>
        <p:spPr>
          <a:xfrm>
            <a:off x="7758240" y="1950000"/>
            <a:ext cx="3050160" cy="411480"/>
          </a:xfrm>
          <a:prstGeom prst="roundRect">
            <a:avLst>
              <a:gd name="adj" fmla="val 50000"/>
            </a:avLst>
          </a:pr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p13"/>
          <p:cNvSpPr txBox="1"/>
          <p:nvPr/>
        </p:nvSpPr>
        <p:spPr>
          <a:xfrm>
            <a:off x="7758240" y="1950000"/>
            <a:ext cx="3050160" cy="41148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b="1" i="0" u="none" strike="noStrike" cap="none" dirty="0">
                <a:solidFill>
                  <a:srgbClr val="8A8A8A"/>
                </a:solidFill>
                <a:latin typeface="Calibri"/>
                <a:ea typeface="Calibri"/>
                <a:cs typeface="Calibri"/>
                <a:sym typeface="Calibri"/>
              </a:rPr>
              <a:t>3   MANUAL REVIEW</a:t>
            </a:r>
            <a:endParaRPr b="1" i="0" u="none" strike="noStrike" cap="none" dirty="0">
              <a:solidFill>
                <a:srgbClr val="8A8A8A"/>
              </a:solidFill>
              <a:latin typeface="Arial"/>
              <a:ea typeface="Arial"/>
              <a:cs typeface="Arial"/>
              <a:sym typeface="Arial"/>
            </a:endParaRPr>
          </a:p>
        </p:txBody>
      </p:sp>
      <p:sp>
        <p:nvSpPr>
          <p:cNvPr id="236" name="Google Shape;236;p13"/>
          <p:cNvSpPr/>
          <p:nvPr/>
        </p:nvSpPr>
        <p:spPr>
          <a:xfrm>
            <a:off x="822960" y="2891223"/>
            <a:ext cx="10546080" cy="1926680"/>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p13"/>
          <p:cNvSpPr/>
          <p:nvPr/>
        </p:nvSpPr>
        <p:spPr>
          <a:xfrm>
            <a:off x="852960" y="2921223"/>
            <a:ext cx="10486080" cy="290040"/>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13"/>
          <p:cNvSpPr/>
          <p:nvPr/>
        </p:nvSpPr>
        <p:spPr>
          <a:xfrm>
            <a:off x="1005840" y="3010095"/>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13"/>
          <p:cNvSpPr/>
          <p:nvPr/>
        </p:nvSpPr>
        <p:spPr>
          <a:xfrm>
            <a:off x="1156716" y="3010095"/>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p13"/>
          <p:cNvSpPr/>
          <p:nvPr/>
        </p:nvSpPr>
        <p:spPr>
          <a:xfrm>
            <a:off x="1307592" y="3010095"/>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13"/>
          <p:cNvSpPr txBox="1"/>
          <p:nvPr/>
        </p:nvSpPr>
        <p:spPr>
          <a:xfrm>
            <a:off x="1477924" y="2891223"/>
            <a:ext cx="8510572" cy="32004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dirty="0">
                <a:solidFill>
                  <a:srgbClr val="FFFFFF"/>
                </a:solidFill>
                <a:latin typeface="Calibri"/>
                <a:ea typeface="Calibri"/>
                <a:cs typeface="Calibri"/>
                <a:sym typeface="Calibri"/>
              </a:rPr>
              <a:t>CSN_DATASHEET.xlsx</a:t>
            </a:r>
            <a:endParaRPr sz="1300" b="1" i="0" u="none" strike="noStrike" cap="none" dirty="0">
              <a:solidFill>
                <a:srgbClr val="FFFFFF"/>
              </a:solidFill>
              <a:latin typeface="Arial"/>
              <a:ea typeface="Arial"/>
              <a:cs typeface="Arial"/>
              <a:sym typeface="Arial"/>
            </a:endParaRPr>
          </a:p>
        </p:txBody>
      </p:sp>
      <p:sp>
        <p:nvSpPr>
          <p:cNvPr id="242" name="Google Shape;242;p13"/>
          <p:cNvSpPr/>
          <p:nvPr/>
        </p:nvSpPr>
        <p:spPr>
          <a:xfrm>
            <a:off x="9631680" y="2948975"/>
            <a:ext cx="1600200" cy="22860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 name="Google Shape;243;p13"/>
          <p:cNvSpPr txBox="1"/>
          <p:nvPr/>
        </p:nvSpPr>
        <p:spPr>
          <a:xfrm>
            <a:off x="9631680" y="2948975"/>
            <a:ext cx="1600200" cy="228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1" i="0" u="none" strike="noStrike" cap="none" dirty="0">
                <a:solidFill>
                  <a:srgbClr val="1A1F5C"/>
                </a:solidFill>
                <a:latin typeface="Calibri"/>
                <a:ea typeface="Calibri"/>
                <a:cs typeface="Calibri"/>
                <a:sym typeface="Calibri"/>
              </a:rPr>
              <a:t>DATASHEET</a:t>
            </a:r>
            <a:endParaRPr sz="1000" b="1" i="0" u="none" strike="noStrike" cap="none" dirty="0">
              <a:solidFill>
                <a:srgbClr val="1A1F5C"/>
              </a:solidFill>
              <a:latin typeface="Arial"/>
              <a:ea typeface="Arial"/>
              <a:cs typeface="Arial"/>
              <a:sym typeface="Arial"/>
            </a:endParaRPr>
          </a:p>
        </p:txBody>
      </p:sp>
      <p:sp>
        <p:nvSpPr>
          <p:cNvPr id="249" name="Google Shape;249;p13"/>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7</a:t>
            </a:r>
            <a:endParaRPr sz="1400" b="0" i="0" u="none" strike="noStrike" cap="none">
              <a:solidFill>
                <a:srgbClr val="000000"/>
              </a:solidFill>
              <a:latin typeface="Arial"/>
              <a:ea typeface="Arial"/>
              <a:cs typeface="Arial"/>
              <a:sym typeface="Arial"/>
            </a:endParaRPr>
          </a:p>
        </p:txBody>
      </p:sp>
      <p:pic>
        <p:nvPicPr>
          <p:cNvPr id="10" name="Picture 9">
            <a:extLst>
              <a:ext uri="{FF2B5EF4-FFF2-40B4-BE49-F238E27FC236}">
                <a16:creationId xmlns:a16="http://schemas.microsoft.com/office/drawing/2014/main" id="{7F703D89-12B5-8EB6-31CA-2BA49D9A654A}"/>
              </a:ext>
            </a:extLst>
          </p:cNvPr>
          <p:cNvPicPr>
            <a:picLocks noChangeAspect="1"/>
          </p:cNvPicPr>
          <p:nvPr/>
        </p:nvPicPr>
        <p:blipFill>
          <a:blip r:embed="rId3"/>
          <a:stretch>
            <a:fillRect/>
          </a:stretch>
        </p:blipFill>
        <p:spPr>
          <a:xfrm>
            <a:off x="928348" y="3342937"/>
            <a:ext cx="10303532" cy="1356060"/>
          </a:xfrm>
          <a:prstGeom prst="rect">
            <a:avLst/>
          </a:prstGeom>
        </p:spPr>
      </p:pic>
      <p:sp>
        <p:nvSpPr>
          <p:cNvPr id="13" name="Google Shape;186;p6">
            <a:extLst>
              <a:ext uri="{FF2B5EF4-FFF2-40B4-BE49-F238E27FC236}">
                <a16:creationId xmlns:a16="http://schemas.microsoft.com/office/drawing/2014/main" id="{26D32B33-FA94-D92C-3069-6D397A05D589}"/>
              </a:ext>
            </a:extLst>
          </p:cNvPr>
          <p:cNvSpPr/>
          <p:nvPr/>
        </p:nvSpPr>
        <p:spPr>
          <a:xfrm>
            <a:off x="2721685" y="5192405"/>
            <a:ext cx="2883049" cy="428818"/>
          </a:xfrm>
          <a:prstGeom prst="roundRect">
            <a:avLst>
              <a:gd name="adj" fmla="val 6000"/>
            </a:avLst>
          </a:prstGeom>
          <a:solidFill>
            <a:srgbClr val="ECFEF6"/>
          </a:solidFill>
          <a:ln w="28575">
            <a:solidFill>
              <a:srgbClr val="047857"/>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p13"/>
          <p:cNvSpPr txBox="1"/>
          <p:nvPr/>
        </p:nvSpPr>
        <p:spPr>
          <a:xfrm>
            <a:off x="2857940" y="5229579"/>
            <a:ext cx="2746794" cy="354469"/>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600" b="1" i="0" u="none" strike="noStrike" cap="none" dirty="0">
                <a:solidFill>
                  <a:srgbClr val="047857"/>
                </a:solidFill>
                <a:latin typeface="Calibri"/>
                <a:ea typeface="Calibri"/>
                <a:cs typeface="Calibri"/>
                <a:sym typeface="Calibri"/>
              </a:rPr>
              <a:t>a) TWO new rows/pages added</a:t>
            </a:r>
            <a:endParaRPr sz="1600" b="1" i="0" u="none" strike="noStrike" cap="none" dirty="0">
              <a:solidFill>
                <a:srgbClr val="047857"/>
              </a:solidFill>
              <a:latin typeface="Arial"/>
              <a:ea typeface="Arial"/>
              <a:cs typeface="Arial"/>
              <a:sym typeface="Arial"/>
            </a:endParaRPr>
          </a:p>
        </p:txBody>
      </p:sp>
      <p:sp>
        <p:nvSpPr>
          <p:cNvPr id="14" name="Google Shape;186;p6">
            <a:extLst>
              <a:ext uri="{FF2B5EF4-FFF2-40B4-BE49-F238E27FC236}">
                <a16:creationId xmlns:a16="http://schemas.microsoft.com/office/drawing/2014/main" id="{B08CC896-0FF6-1B1B-6F1A-91513516DEBD}"/>
              </a:ext>
            </a:extLst>
          </p:cNvPr>
          <p:cNvSpPr/>
          <p:nvPr/>
        </p:nvSpPr>
        <p:spPr>
          <a:xfrm>
            <a:off x="9470315" y="5192405"/>
            <a:ext cx="1949491" cy="428818"/>
          </a:xfrm>
          <a:prstGeom prst="roundRect">
            <a:avLst>
              <a:gd name="adj" fmla="val 6000"/>
            </a:avLst>
          </a:prstGeom>
          <a:solidFill>
            <a:srgbClr val="FEE2E2"/>
          </a:solidFill>
          <a:ln w="28575">
            <a:solidFill>
              <a:srgbClr val="C00000"/>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13"/>
          <p:cNvSpPr txBox="1"/>
          <p:nvPr/>
        </p:nvSpPr>
        <p:spPr>
          <a:xfrm>
            <a:off x="9534092" y="5258459"/>
            <a:ext cx="1834643" cy="29670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600" b="1" i="0" u="none" strike="noStrike" cap="none" dirty="0">
                <a:solidFill>
                  <a:srgbClr val="B91C1C"/>
                </a:solidFill>
                <a:latin typeface="Calibri"/>
                <a:ea typeface="Calibri"/>
                <a:cs typeface="Calibri"/>
                <a:sym typeface="Calibri"/>
              </a:rPr>
              <a:t>b) Flag set to SCRAPE</a:t>
            </a:r>
            <a:endParaRPr sz="1600" b="1" i="0" u="none" strike="noStrike" cap="none" dirty="0">
              <a:solidFill>
                <a:srgbClr val="B91C1C"/>
              </a:solidFill>
              <a:latin typeface="Arial"/>
              <a:ea typeface="Arial"/>
              <a:cs typeface="Arial"/>
              <a:sym typeface="Arial"/>
            </a:endParaRPr>
          </a:p>
        </p:txBody>
      </p:sp>
      <p:cxnSp>
        <p:nvCxnSpPr>
          <p:cNvPr id="16" name="Straight Connector 15">
            <a:extLst>
              <a:ext uri="{FF2B5EF4-FFF2-40B4-BE49-F238E27FC236}">
                <a16:creationId xmlns:a16="http://schemas.microsoft.com/office/drawing/2014/main" id="{EFD57FF5-2CB9-DB13-B155-6C58960181BB}"/>
              </a:ext>
            </a:extLst>
          </p:cNvPr>
          <p:cNvCxnSpPr>
            <a:cxnSpLocks/>
            <a:endCxn id="13" idx="0"/>
          </p:cNvCxnSpPr>
          <p:nvPr/>
        </p:nvCxnSpPr>
        <p:spPr>
          <a:xfrm>
            <a:off x="3797449" y="4698997"/>
            <a:ext cx="365761" cy="493408"/>
          </a:xfrm>
          <a:prstGeom prst="line">
            <a:avLst/>
          </a:prstGeom>
          <a:ln w="28575">
            <a:solidFill>
              <a:srgbClr val="047857"/>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C50F07F-221C-665C-0CC4-BDDC7739629F}"/>
              </a:ext>
            </a:extLst>
          </p:cNvPr>
          <p:cNvCxnSpPr>
            <a:cxnSpLocks/>
            <a:endCxn id="14" idx="0"/>
          </p:cNvCxnSpPr>
          <p:nvPr/>
        </p:nvCxnSpPr>
        <p:spPr>
          <a:xfrm flipH="1">
            <a:off x="10445061" y="4698997"/>
            <a:ext cx="237283" cy="49340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53"/>
        <p:cNvGrpSpPr/>
        <p:nvPr/>
      </p:nvGrpSpPr>
      <p:grpSpPr>
        <a:xfrm>
          <a:off x="0" y="0"/>
          <a:ext cx="0" cy="0"/>
          <a:chOff x="0" y="0"/>
          <a:chExt cx="0" cy="0"/>
        </a:xfrm>
      </p:grpSpPr>
      <p:sp>
        <p:nvSpPr>
          <p:cNvPr id="254" name="Google Shape;254;p15"/>
          <p:cNvSpPr txBox="1"/>
          <p:nvPr/>
        </p:nvSpPr>
        <p:spPr>
          <a:xfrm>
            <a:off x="822960" y="595585"/>
            <a:ext cx="10546080" cy="62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a:solidFill>
                  <a:srgbClr val="EE3D89"/>
                </a:solidFill>
                <a:latin typeface="Playfair Display"/>
                <a:ea typeface="Playfair Display"/>
                <a:cs typeface="Playfair Display"/>
                <a:sym typeface="Playfair Display"/>
              </a:rPr>
              <a:t>Step 2 — The Pipeline Fills In the Defaults</a:t>
            </a:r>
            <a:endParaRPr sz="3400" b="1" i="0" u="none" strike="noStrike" cap="none">
              <a:solidFill>
                <a:srgbClr val="EE3D89"/>
              </a:solidFill>
              <a:latin typeface="Playfair Display"/>
              <a:ea typeface="Playfair Display"/>
              <a:cs typeface="Playfair Display"/>
              <a:sym typeface="Playfair Display"/>
            </a:endParaRPr>
          </a:p>
        </p:txBody>
      </p:sp>
      <p:sp>
        <p:nvSpPr>
          <p:cNvPr id="255" name="Google Shape;255;p15"/>
          <p:cNvSpPr txBox="1"/>
          <p:nvPr/>
        </p:nvSpPr>
        <p:spPr>
          <a:xfrm>
            <a:off x="822960" y="1310640"/>
            <a:ext cx="10546080" cy="46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Calibri"/>
                <a:ea typeface="Calibri"/>
                <a:cs typeface="Calibri"/>
                <a:sym typeface="Calibri"/>
              </a:rPr>
              <a:t>One script run scrapes, translates and classifies every flagged row automatically.</a:t>
            </a:r>
            <a:endParaRPr sz="1800" b="0" i="0" u="none" strike="noStrike" cap="none">
              <a:solidFill>
                <a:srgbClr val="000000"/>
              </a:solidFill>
              <a:latin typeface="Calibri"/>
              <a:ea typeface="Calibri"/>
              <a:cs typeface="Calibri"/>
              <a:sym typeface="Calibri"/>
            </a:endParaRPr>
          </a:p>
        </p:txBody>
      </p:sp>
      <p:sp>
        <p:nvSpPr>
          <p:cNvPr id="256" name="Google Shape;256;p15"/>
          <p:cNvSpPr/>
          <p:nvPr/>
        </p:nvSpPr>
        <p:spPr>
          <a:xfrm>
            <a:off x="1383600" y="1950000"/>
            <a:ext cx="3050160" cy="411480"/>
          </a:xfrm>
          <a:prstGeom prst="roundRect">
            <a:avLst>
              <a:gd name="adj" fmla="val 50000"/>
            </a:avLst>
          </a:pr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p15"/>
          <p:cNvSpPr txBox="1"/>
          <p:nvPr/>
        </p:nvSpPr>
        <p:spPr>
          <a:xfrm>
            <a:off x="1383600" y="1950000"/>
            <a:ext cx="3050160" cy="41148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b="1" i="0" u="none" strike="noStrike" cap="none" dirty="0">
                <a:solidFill>
                  <a:srgbClr val="8A8A8A"/>
                </a:solidFill>
                <a:latin typeface="Calibri"/>
                <a:ea typeface="Calibri"/>
                <a:cs typeface="Calibri"/>
                <a:sym typeface="Calibri"/>
              </a:rPr>
              <a:t>1   ADD &amp; FLAG</a:t>
            </a:r>
            <a:endParaRPr b="1" i="0" u="none" strike="noStrike" cap="none" dirty="0">
              <a:solidFill>
                <a:srgbClr val="8A8A8A"/>
              </a:solidFill>
              <a:latin typeface="Arial"/>
              <a:ea typeface="Arial"/>
              <a:cs typeface="Arial"/>
              <a:sym typeface="Arial"/>
            </a:endParaRPr>
          </a:p>
        </p:txBody>
      </p:sp>
      <p:sp>
        <p:nvSpPr>
          <p:cNvPr id="258" name="Google Shape;258;p15"/>
          <p:cNvSpPr/>
          <p:nvPr/>
        </p:nvSpPr>
        <p:spPr>
          <a:xfrm>
            <a:off x="4570920" y="1950000"/>
            <a:ext cx="3050160" cy="411480"/>
          </a:xfrm>
          <a:prstGeom prst="roundRect">
            <a:avLst>
              <a:gd name="adj" fmla="val 50000"/>
            </a:avLst>
          </a:prstGeom>
          <a:solidFill>
            <a:srgbClr val="EE3D8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p15"/>
          <p:cNvSpPr txBox="1"/>
          <p:nvPr/>
        </p:nvSpPr>
        <p:spPr>
          <a:xfrm>
            <a:off x="4570920" y="1950000"/>
            <a:ext cx="3050160" cy="41148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b="1" i="0" u="none" strike="noStrike" cap="none" dirty="0">
                <a:solidFill>
                  <a:srgbClr val="FFFFFF"/>
                </a:solidFill>
                <a:latin typeface="Calibri"/>
                <a:ea typeface="Calibri"/>
                <a:cs typeface="Calibri"/>
                <a:sym typeface="Calibri"/>
              </a:rPr>
              <a:t>2   RUN PIPELINE</a:t>
            </a:r>
            <a:endParaRPr b="1" i="0" u="none" strike="noStrike" cap="none" dirty="0">
              <a:solidFill>
                <a:srgbClr val="FFFFFF"/>
              </a:solidFill>
              <a:latin typeface="Arial"/>
              <a:ea typeface="Arial"/>
              <a:cs typeface="Arial"/>
              <a:sym typeface="Arial"/>
            </a:endParaRPr>
          </a:p>
        </p:txBody>
      </p:sp>
      <p:sp>
        <p:nvSpPr>
          <p:cNvPr id="260" name="Google Shape;260;p15"/>
          <p:cNvSpPr/>
          <p:nvPr/>
        </p:nvSpPr>
        <p:spPr>
          <a:xfrm>
            <a:off x="7758240" y="1950000"/>
            <a:ext cx="3050160" cy="411480"/>
          </a:xfrm>
          <a:prstGeom prst="roundRect">
            <a:avLst>
              <a:gd name="adj" fmla="val 50000"/>
            </a:avLst>
          </a:pr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15"/>
          <p:cNvSpPr txBox="1"/>
          <p:nvPr/>
        </p:nvSpPr>
        <p:spPr>
          <a:xfrm>
            <a:off x="7758240" y="1950000"/>
            <a:ext cx="3050160" cy="41148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b="1" i="0" u="none" strike="noStrike" cap="none" dirty="0">
                <a:solidFill>
                  <a:srgbClr val="8A8A8A"/>
                </a:solidFill>
                <a:latin typeface="Calibri"/>
                <a:ea typeface="Calibri"/>
                <a:cs typeface="Calibri"/>
                <a:sym typeface="Calibri"/>
              </a:rPr>
              <a:t>3   MANUAL REVIEW</a:t>
            </a:r>
            <a:endParaRPr b="1" i="0" u="none" strike="noStrike" cap="none" dirty="0">
              <a:solidFill>
                <a:srgbClr val="8A8A8A"/>
              </a:solidFill>
              <a:latin typeface="Arial"/>
              <a:ea typeface="Arial"/>
              <a:cs typeface="Arial"/>
              <a:sym typeface="Arial"/>
            </a:endParaRPr>
          </a:p>
        </p:txBody>
      </p:sp>
      <p:sp>
        <p:nvSpPr>
          <p:cNvPr id="262" name="Google Shape;262;p15"/>
          <p:cNvSpPr/>
          <p:nvPr/>
        </p:nvSpPr>
        <p:spPr>
          <a:xfrm>
            <a:off x="568655" y="2707939"/>
            <a:ext cx="11074400" cy="2709842"/>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 name="Google Shape;263;p15"/>
          <p:cNvSpPr/>
          <p:nvPr/>
        </p:nvSpPr>
        <p:spPr>
          <a:xfrm>
            <a:off x="598655" y="2737939"/>
            <a:ext cx="11044400" cy="290040"/>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 name="Google Shape;264;p15"/>
          <p:cNvSpPr/>
          <p:nvPr/>
        </p:nvSpPr>
        <p:spPr>
          <a:xfrm>
            <a:off x="751535" y="2826811"/>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p15"/>
          <p:cNvSpPr/>
          <p:nvPr/>
        </p:nvSpPr>
        <p:spPr>
          <a:xfrm>
            <a:off x="902411" y="2826811"/>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 name="Google Shape;266;p15"/>
          <p:cNvSpPr/>
          <p:nvPr/>
        </p:nvSpPr>
        <p:spPr>
          <a:xfrm>
            <a:off x="1053287" y="2826811"/>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 name="Google Shape;267;p15"/>
          <p:cNvSpPr txBox="1"/>
          <p:nvPr/>
        </p:nvSpPr>
        <p:spPr>
          <a:xfrm>
            <a:off x="1223619" y="2707939"/>
            <a:ext cx="8510572" cy="32004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dirty="0">
                <a:solidFill>
                  <a:srgbClr val="FFFFFF"/>
                </a:solidFill>
                <a:latin typeface="Calibri"/>
                <a:ea typeface="Calibri"/>
                <a:cs typeface="Calibri"/>
                <a:sym typeface="Calibri"/>
              </a:rPr>
              <a:t>CSN_DATASHEET.xlsx</a:t>
            </a:r>
            <a:endParaRPr sz="1300" b="1" i="0" u="none" strike="noStrike" cap="none" dirty="0">
              <a:solidFill>
                <a:srgbClr val="FFFFFF"/>
              </a:solidFill>
              <a:latin typeface="Arial"/>
              <a:ea typeface="Arial"/>
              <a:cs typeface="Arial"/>
              <a:sym typeface="Arial"/>
            </a:endParaRPr>
          </a:p>
        </p:txBody>
      </p:sp>
      <p:sp>
        <p:nvSpPr>
          <p:cNvPr id="268" name="Google Shape;268;p15"/>
          <p:cNvSpPr/>
          <p:nvPr/>
        </p:nvSpPr>
        <p:spPr>
          <a:xfrm>
            <a:off x="9943949" y="2770475"/>
            <a:ext cx="1600200" cy="22860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69" name="Google Shape;269;p15"/>
          <p:cNvSpPr txBox="1"/>
          <p:nvPr/>
        </p:nvSpPr>
        <p:spPr>
          <a:xfrm>
            <a:off x="9973103" y="2781369"/>
            <a:ext cx="1600200" cy="228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1" i="0" u="none" strike="noStrike" cap="none" dirty="0">
                <a:solidFill>
                  <a:srgbClr val="1A1F5C"/>
                </a:solidFill>
                <a:latin typeface="Calibri"/>
                <a:ea typeface="Calibri"/>
                <a:cs typeface="Calibri"/>
                <a:sym typeface="Calibri"/>
              </a:rPr>
              <a:t>DATASHEET</a:t>
            </a:r>
            <a:endParaRPr sz="1000" b="1" i="0" u="none" strike="noStrike" cap="none" dirty="0">
              <a:solidFill>
                <a:srgbClr val="1A1F5C"/>
              </a:solidFill>
              <a:latin typeface="Arial"/>
              <a:ea typeface="Arial"/>
              <a:cs typeface="Arial"/>
              <a:sym typeface="Arial"/>
            </a:endParaRPr>
          </a:p>
        </p:txBody>
      </p:sp>
      <p:sp>
        <p:nvSpPr>
          <p:cNvPr id="275" name="Google Shape;275;p15"/>
          <p:cNvSpPr txBox="1"/>
          <p:nvPr/>
        </p:nvSpPr>
        <p:spPr>
          <a:xfrm>
            <a:off x="11368735" y="6355080"/>
            <a:ext cx="548640" cy="16927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SG" sz="1100" dirty="0">
                <a:solidFill>
                  <a:srgbClr val="A8A8A8"/>
                </a:solidFill>
                <a:latin typeface="Quicksand"/>
                <a:sym typeface="Quicksand"/>
              </a:rPr>
              <a:t>8</a:t>
            </a:r>
            <a:endParaRPr sz="1400" b="0" i="0" u="none" strike="noStrike" cap="none" dirty="0">
              <a:solidFill>
                <a:srgbClr val="000000"/>
              </a:solidFill>
              <a:latin typeface="Arial"/>
              <a:ea typeface="Arial"/>
              <a:cs typeface="Arial"/>
              <a:sym typeface="Arial"/>
            </a:endParaRPr>
          </a:p>
        </p:txBody>
      </p:sp>
      <p:pic>
        <p:nvPicPr>
          <p:cNvPr id="6" name="Picture 5">
            <a:extLst>
              <a:ext uri="{FF2B5EF4-FFF2-40B4-BE49-F238E27FC236}">
                <a16:creationId xmlns:a16="http://schemas.microsoft.com/office/drawing/2014/main" id="{3A5F52A4-22D8-599B-EEF3-56B68FDD1C4C}"/>
              </a:ext>
            </a:extLst>
          </p:cNvPr>
          <p:cNvPicPr>
            <a:picLocks noChangeAspect="1"/>
          </p:cNvPicPr>
          <p:nvPr/>
        </p:nvPicPr>
        <p:blipFill>
          <a:blip r:embed="rId3"/>
          <a:stretch>
            <a:fillRect/>
          </a:stretch>
        </p:blipFill>
        <p:spPr>
          <a:xfrm>
            <a:off x="712942" y="3174943"/>
            <a:ext cx="10781782" cy="2094765"/>
          </a:xfrm>
          <a:prstGeom prst="rect">
            <a:avLst/>
          </a:prstGeom>
        </p:spPr>
      </p:pic>
      <p:sp>
        <p:nvSpPr>
          <p:cNvPr id="7" name="Google Shape;186;p6">
            <a:extLst>
              <a:ext uri="{FF2B5EF4-FFF2-40B4-BE49-F238E27FC236}">
                <a16:creationId xmlns:a16="http://schemas.microsoft.com/office/drawing/2014/main" id="{B8438059-D7C7-4433-2FD5-A834FCDAF3E2}"/>
              </a:ext>
            </a:extLst>
          </p:cNvPr>
          <p:cNvSpPr/>
          <p:nvPr/>
        </p:nvSpPr>
        <p:spPr>
          <a:xfrm>
            <a:off x="1920541" y="5738638"/>
            <a:ext cx="2984946" cy="582696"/>
          </a:xfrm>
          <a:prstGeom prst="roundRect">
            <a:avLst>
              <a:gd name="adj" fmla="val 6000"/>
            </a:avLst>
          </a:prstGeom>
          <a:solidFill>
            <a:srgbClr val="FEE2E2"/>
          </a:solidFill>
          <a:ln w="28575">
            <a:solidFill>
              <a:srgbClr val="C00000"/>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 name="Google Shape;248;p13">
            <a:extLst>
              <a:ext uri="{FF2B5EF4-FFF2-40B4-BE49-F238E27FC236}">
                <a16:creationId xmlns:a16="http://schemas.microsoft.com/office/drawing/2014/main" id="{D77DE70B-5353-C92B-3A93-E6A03A209962}"/>
              </a:ext>
            </a:extLst>
          </p:cNvPr>
          <p:cNvSpPr txBox="1"/>
          <p:nvPr/>
        </p:nvSpPr>
        <p:spPr>
          <a:xfrm>
            <a:off x="1801439" y="5886557"/>
            <a:ext cx="3147080" cy="296708"/>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600" b="1" dirty="0">
                <a:solidFill>
                  <a:srgbClr val="B91C1C"/>
                </a:solidFill>
                <a:latin typeface="Calibri"/>
                <a:ea typeface="Calibri"/>
                <a:cs typeface="Calibri"/>
                <a:sym typeface="Calibri"/>
              </a:rPr>
              <a:t>a</a:t>
            </a:r>
            <a:r>
              <a:rPr lang="en-GB" sz="1600" b="1" i="0" u="none" strike="noStrike" cap="none" dirty="0">
                <a:solidFill>
                  <a:srgbClr val="B91C1C"/>
                </a:solidFill>
                <a:latin typeface="Calibri"/>
                <a:ea typeface="Calibri"/>
                <a:cs typeface="Calibri"/>
                <a:sym typeface="Calibri"/>
              </a:rPr>
              <a:t>) </a:t>
            </a:r>
            <a:r>
              <a:rPr lang="en-GB" sz="1600" b="1" dirty="0">
                <a:solidFill>
                  <a:srgbClr val="B91C1C"/>
                </a:solidFill>
                <a:latin typeface="Calibri"/>
                <a:ea typeface="Calibri"/>
                <a:cs typeface="Calibri"/>
                <a:sym typeface="Calibri"/>
              </a:rPr>
              <a:t>Unclassified question needing manual review </a:t>
            </a:r>
            <a:endParaRPr sz="1600" b="1" i="0" u="none" strike="noStrike" cap="none" dirty="0">
              <a:solidFill>
                <a:srgbClr val="B91C1C"/>
              </a:solidFill>
              <a:latin typeface="Arial"/>
              <a:ea typeface="Arial"/>
              <a:cs typeface="Arial"/>
              <a:sym typeface="Arial"/>
            </a:endParaRPr>
          </a:p>
        </p:txBody>
      </p:sp>
      <p:sp>
        <p:nvSpPr>
          <p:cNvPr id="9" name="Google Shape;186;p6">
            <a:extLst>
              <a:ext uri="{FF2B5EF4-FFF2-40B4-BE49-F238E27FC236}">
                <a16:creationId xmlns:a16="http://schemas.microsoft.com/office/drawing/2014/main" id="{73A33171-78EE-1A2C-A510-2FF19B9FDEB1}"/>
              </a:ext>
            </a:extLst>
          </p:cNvPr>
          <p:cNvSpPr/>
          <p:nvPr/>
        </p:nvSpPr>
        <p:spPr>
          <a:xfrm>
            <a:off x="6631628" y="5734174"/>
            <a:ext cx="2771400" cy="582696"/>
          </a:xfrm>
          <a:prstGeom prst="roundRect">
            <a:avLst>
              <a:gd name="adj" fmla="val 6000"/>
            </a:avLst>
          </a:prstGeom>
          <a:solidFill>
            <a:srgbClr val="FEE2E2"/>
          </a:solidFill>
          <a:ln w="28575">
            <a:solidFill>
              <a:srgbClr val="C00000"/>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 name="Google Shape;248;p13">
            <a:extLst>
              <a:ext uri="{FF2B5EF4-FFF2-40B4-BE49-F238E27FC236}">
                <a16:creationId xmlns:a16="http://schemas.microsoft.com/office/drawing/2014/main" id="{2F93F9A2-FB5A-EBD6-9D9B-30DC33396C21}"/>
              </a:ext>
            </a:extLst>
          </p:cNvPr>
          <p:cNvSpPr txBox="1"/>
          <p:nvPr/>
        </p:nvSpPr>
        <p:spPr>
          <a:xfrm>
            <a:off x="6365922" y="5908895"/>
            <a:ext cx="3338924" cy="296708"/>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600" b="1" dirty="0">
                <a:solidFill>
                  <a:srgbClr val="B91C1C"/>
                </a:solidFill>
                <a:latin typeface="Calibri"/>
                <a:ea typeface="Calibri"/>
                <a:cs typeface="Calibri"/>
                <a:sym typeface="Calibri"/>
              </a:rPr>
              <a:t>b) DRAFT(s) needing manual finalisation</a:t>
            </a:r>
            <a:endParaRPr sz="1600" b="1" i="0" u="none" strike="noStrike" cap="none" dirty="0">
              <a:solidFill>
                <a:srgbClr val="B91C1C"/>
              </a:solidFill>
              <a:latin typeface="Arial"/>
              <a:ea typeface="Arial"/>
              <a:cs typeface="Arial"/>
              <a:sym typeface="Arial"/>
            </a:endParaRPr>
          </a:p>
        </p:txBody>
      </p:sp>
      <p:cxnSp>
        <p:nvCxnSpPr>
          <p:cNvPr id="11" name="Straight Connector 10">
            <a:extLst>
              <a:ext uri="{FF2B5EF4-FFF2-40B4-BE49-F238E27FC236}">
                <a16:creationId xmlns:a16="http://schemas.microsoft.com/office/drawing/2014/main" id="{62CAB25E-1B16-09E6-0829-A3DE1D39FD95}"/>
              </a:ext>
            </a:extLst>
          </p:cNvPr>
          <p:cNvCxnSpPr>
            <a:cxnSpLocks/>
            <a:endCxn id="7" idx="0"/>
          </p:cNvCxnSpPr>
          <p:nvPr/>
        </p:nvCxnSpPr>
        <p:spPr>
          <a:xfrm>
            <a:off x="2848998" y="5247346"/>
            <a:ext cx="564016" cy="491292"/>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0FB70D9-A3B6-16D7-516B-DC8A8123ED84}"/>
              </a:ext>
            </a:extLst>
          </p:cNvPr>
          <p:cNvCxnSpPr>
            <a:cxnSpLocks/>
            <a:endCxn id="9" idx="0"/>
          </p:cNvCxnSpPr>
          <p:nvPr/>
        </p:nvCxnSpPr>
        <p:spPr>
          <a:xfrm>
            <a:off x="7218381" y="5247346"/>
            <a:ext cx="798947" cy="48682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BD095F7-7BE8-2124-1A4D-6E04F14706EA}"/>
              </a:ext>
            </a:extLst>
          </p:cNvPr>
          <p:cNvCxnSpPr>
            <a:cxnSpLocks/>
            <a:stCxn id="9" idx="0"/>
          </p:cNvCxnSpPr>
          <p:nvPr/>
        </p:nvCxnSpPr>
        <p:spPr>
          <a:xfrm flipV="1">
            <a:off x="8017328" y="5238532"/>
            <a:ext cx="693526" cy="495642"/>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79"/>
        <p:cNvGrpSpPr/>
        <p:nvPr/>
      </p:nvGrpSpPr>
      <p:grpSpPr>
        <a:xfrm>
          <a:off x="0" y="0"/>
          <a:ext cx="0" cy="0"/>
          <a:chOff x="0" y="0"/>
          <a:chExt cx="0" cy="0"/>
        </a:xfrm>
      </p:grpSpPr>
      <p:sp>
        <p:nvSpPr>
          <p:cNvPr id="280" name="Google Shape;280;p40"/>
          <p:cNvSpPr txBox="1"/>
          <p:nvPr/>
        </p:nvSpPr>
        <p:spPr>
          <a:xfrm>
            <a:off x="491744" y="539773"/>
            <a:ext cx="9144000" cy="52322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GB" sz="3400" b="1">
                <a:solidFill>
                  <a:srgbClr val="EE3D89"/>
                </a:solidFill>
                <a:latin typeface="Playfair Display"/>
                <a:ea typeface="Playfair Display"/>
                <a:cs typeface="Playfair Display"/>
                <a:sym typeface="Playfair Display"/>
              </a:rPr>
              <a:t>Step 2b - </a:t>
            </a:r>
            <a:r>
              <a:rPr lang="en-GB" sz="3400" b="1" i="0" u="none" strike="noStrike" cap="none">
                <a:solidFill>
                  <a:srgbClr val="EE3D89"/>
                </a:solidFill>
                <a:latin typeface="Playfair Display"/>
                <a:ea typeface="Playfair Display"/>
                <a:cs typeface="Playfair Display"/>
                <a:sym typeface="Playfair Display"/>
              </a:rPr>
              <a:t>What the Code Does</a:t>
            </a:r>
            <a:endParaRPr sz="3400" b="1" i="0" u="none" strike="noStrike" cap="none">
              <a:solidFill>
                <a:srgbClr val="EE3D89"/>
              </a:solidFill>
              <a:latin typeface="Playfair Display"/>
              <a:ea typeface="Playfair Display"/>
              <a:cs typeface="Playfair Display"/>
              <a:sym typeface="Playfair Display"/>
            </a:endParaRPr>
          </a:p>
        </p:txBody>
      </p:sp>
      <p:cxnSp>
        <p:nvCxnSpPr>
          <p:cNvPr id="281" name="Google Shape;281;p40"/>
          <p:cNvCxnSpPr/>
          <p:nvPr/>
        </p:nvCxnSpPr>
        <p:spPr>
          <a:xfrm>
            <a:off x="491744" y="1170017"/>
            <a:ext cx="1188720" cy="0"/>
          </a:xfrm>
          <a:prstGeom prst="straightConnector1">
            <a:avLst/>
          </a:prstGeom>
          <a:noFill/>
          <a:ln w="28575" cap="flat" cmpd="sng">
            <a:solidFill>
              <a:srgbClr val="EE3D89"/>
            </a:solidFill>
            <a:prstDash val="solid"/>
            <a:round/>
            <a:headEnd type="none" w="sm" len="sm"/>
            <a:tailEnd type="none" w="sm" len="sm"/>
          </a:ln>
          <a:effectLst>
            <a:outerShdw blurRad="40000" dist="20000" dir="5400000" rotWithShape="0">
              <a:srgbClr val="000000">
                <a:alpha val="38039"/>
              </a:srgbClr>
            </a:outerShdw>
          </a:effectLst>
        </p:spPr>
      </p:cxnSp>
      <p:sp>
        <p:nvSpPr>
          <p:cNvPr id="282" name="Google Shape;282;p40"/>
          <p:cNvSpPr txBox="1"/>
          <p:nvPr/>
        </p:nvSpPr>
        <p:spPr>
          <a:xfrm>
            <a:off x="11368735" y="6355080"/>
            <a:ext cx="548640" cy="169277"/>
          </a:xfrm>
          <a:prstGeom prst="rect">
            <a:avLst/>
          </a:prstGeom>
          <a:noFill/>
          <a:ln>
            <a:noFill/>
          </a:ln>
        </p:spPr>
        <p:txBody>
          <a:bodyPr spcFirstLastPara="1" wrap="square" lIns="0" tIns="0" rIns="0" bIns="0" anchor="t" anchorCtr="0">
            <a:spAutoFit/>
          </a:bodyPr>
          <a:lstStyle/>
          <a:p>
            <a:pPr algn="r">
              <a:buSzPts val="1100"/>
            </a:pPr>
            <a:r>
              <a:rPr lang="en-SG" sz="1100" dirty="0">
                <a:solidFill>
                  <a:srgbClr val="A8A8A8"/>
                </a:solidFill>
                <a:latin typeface="Quicksand"/>
              </a:rPr>
              <a:t>9</a:t>
            </a:r>
            <a:endParaRPr sz="1100" dirty="0">
              <a:solidFill>
                <a:srgbClr val="A8A8A8"/>
              </a:solidFill>
              <a:latin typeface="Quicksand"/>
            </a:endParaRPr>
          </a:p>
        </p:txBody>
      </p:sp>
      <p:sp>
        <p:nvSpPr>
          <p:cNvPr id="283" name="Google Shape;283;p40"/>
          <p:cNvSpPr/>
          <p:nvPr/>
        </p:nvSpPr>
        <p:spPr>
          <a:xfrm>
            <a:off x="491744" y="1474050"/>
            <a:ext cx="3436020" cy="2550000"/>
          </a:xfrm>
          <a:prstGeom prst="roundRect">
            <a:avLst>
              <a:gd name="adj" fmla="val 3646"/>
            </a:avLst>
          </a:prstGeom>
          <a:noFill/>
          <a:ln w="28575" cap="flat" cmpd="sng">
            <a:solidFill>
              <a:srgbClr val="EE3D89"/>
            </a:solidFill>
            <a:prstDash val="solid"/>
            <a:round/>
            <a:headEnd type="none" w="sm" len="sm"/>
            <a:tailEnd type="none" w="sm" len="sm"/>
          </a:ln>
        </p:spPr>
        <p:txBody>
          <a:bodyPr spcFirstLastPara="1" wrap="square" lIns="128000" tIns="68575" rIns="128000" bIns="68575" anchor="t" anchorCtr="0">
            <a:noAutofit/>
          </a:bodyPr>
          <a:lstStyle/>
          <a:p>
            <a:pPr marR="0" lvl="0" algn="l" rtl="0">
              <a:lnSpc>
                <a:spcPct val="100000"/>
              </a:lnSpc>
              <a:spcBef>
                <a:spcPts val="0"/>
              </a:spcBef>
              <a:spcAft>
                <a:spcPts val="0"/>
              </a:spcAft>
              <a:buClr>
                <a:srgbClr val="000000"/>
              </a:buClr>
              <a:buSzPts val="2000"/>
            </a:pPr>
            <a:r>
              <a:rPr lang="en-GB" sz="2000" b="1" i="0" strike="noStrike" cap="none" dirty="0">
                <a:solidFill>
                  <a:srgbClr val="EE3D89"/>
                </a:solidFill>
                <a:latin typeface="Calibri"/>
                <a:ea typeface="Calibri"/>
                <a:cs typeface="Calibri"/>
                <a:sym typeface="Calibri"/>
              </a:rPr>
              <a:t>1  </a:t>
            </a:r>
            <a:r>
              <a:rPr lang="en-GB" sz="2000" b="1" i="0" u="sng" strike="noStrike" cap="none" dirty="0">
                <a:solidFill>
                  <a:srgbClr val="000000"/>
                </a:solidFill>
                <a:latin typeface="Calibri"/>
                <a:ea typeface="Calibri"/>
                <a:cs typeface="Calibri"/>
                <a:sym typeface="Calibri"/>
              </a:rPr>
              <a:t>Read &amp; Scrape</a:t>
            </a:r>
            <a:endParaRPr sz="2000" b="0" i="0" u="sng"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endParaRPr sz="1200" b="0" i="0" u="none" strike="noStrike" cap="none" dirty="0">
              <a:solidFill>
                <a:srgbClr val="000000"/>
              </a:solidFill>
              <a:latin typeface="Calibri"/>
              <a:ea typeface="Calibri"/>
              <a:cs typeface="Calibri"/>
              <a:sym typeface="Calibri"/>
            </a:endParaRPr>
          </a:p>
          <a:p>
            <a:pPr marL="285750" marR="0" lvl="0" indent="-285750" algn="l" rtl="0">
              <a:spcBef>
                <a:spcPts val="0"/>
              </a:spcBef>
              <a:spcAft>
                <a:spcPts val="0"/>
              </a:spcAft>
              <a:buClr>
                <a:srgbClr val="000000"/>
              </a:buClr>
              <a:buSzPts val="1800"/>
              <a:buFont typeface="Arial"/>
              <a:buChar char="-"/>
            </a:pPr>
            <a:r>
              <a:rPr lang="en-GB" sz="1800" b="0" i="0" u="none" strike="noStrike" cap="none" dirty="0">
                <a:solidFill>
                  <a:srgbClr val="000000"/>
                </a:solidFill>
                <a:latin typeface="Calibri"/>
                <a:ea typeface="Calibri"/>
                <a:cs typeface="Calibri"/>
                <a:sym typeface="Calibri"/>
              </a:rPr>
              <a:t>Reads each flagged URL and scrapes the live page</a:t>
            </a:r>
          </a:p>
          <a:p>
            <a:pPr marR="0" lvl="0" algn="l" rtl="0">
              <a:spcBef>
                <a:spcPts val="0"/>
              </a:spcBef>
              <a:spcAft>
                <a:spcPts val="0"/>
              </a:spcAft>
              <a:buClr>
                <a:srgbClr val="000000"/>
              </a:buClr>
              <a:buSzPts val="1800"/>
            </a:pPr>
            <a:endParaRPr sz="1000" b="0" i="0" u="none" strike="noStrike" cap="none" dirty="0">
              <a:solidFill>
                <a:srgbClr val="000000"/>
              </a:solidFill>
              <a:latin typeface="Arial"/>
              <a:ea typeface="Arial"/>
              <a:cs typeface="Arial"/>
              <a:sym typeface="Arial"/>
            </a:endParaRPr>
          </a:p>
          <a:p>
            <a:pPr marL="285750" marR="0" lvl="0" indent="-285750" algn="l" rtl="0">
              <a:spcBef>
                <a:spcPts val="0"/>
              </a:spcBef>
              <a:spcAft>
                <a:spcPts val="0"/>
              </a:spcAft>
              <a:buClr>
                <a:srgbClr val="000000"/>
              </a:buClr>
              <a:buSzPts val="1800"/>
              <a:buFont typeface="Arial"/>
              <a:buChar char="-"/>
            </a:pPr>
            <a:r>
              <a:rPr lang="en-GB" sz="1800" dirty="0">
                <a:latin typeface="Calibri"/>
                <a:ea typeface="Calibri"/>
                <a:cs typeface="Calibri"/>
                <a:sym typeface="Calibri"/>
              </a:rPr>
              <a:t>Stored to the database:</a:t>
            </a:r>
            <a:r>
              <a:rPr lang="en-GB" sz="1800" b="0" i="0" u="none" strike="noStrike" cap="none" dirty="0">
                <a:solidFill>
                  <a:srgbClr val="000000"/>
                </a:solidFill>
                <a:latin typeface="Calibri"/>
                <a:ea typeface="Calibri"/>
                <a:cs typeface="Calibri"/>
                <a:sym typeface="Calibri"/>
              </a:rPr>
              <a:t> </a:t>
            </a:r>
            <a:r>
              <a:rPr lang="en-GB" sz="1800" b="1" i="0" u="none" strike="noStrike" cap="none" dirty="0">
                <a:solidFill>
                  <a:srgbClr val="000000"/>
                </a:solidFill>
                <a:latin typeface="Calibri"/>
                <a:ea typeface="Calibri"/>
                <a:cs typeface="Calibri"/>
                <a:sym typeface="Calibri"/>
              </a:rPr>
              <a:t>Scrape Date</a:t>
            </a:r>
            <a:r>
              <a:rPr lang="en-GB" sz="1800" b="0" i="0" u="none" strike="noStrike" cap="none" dirty="0">
                <a:solidFill>
                  <a:srgbClr val="000000"/>
                </a:solidFill>
                <a:latin typeface="Calibri"/>
                <a:ea typeface="Calibri"/>
                <a:cs typeface="Calibri"/>
                <a:sym typeface="Calibri"/>
              </a:rPr>
              <a:t> and </a:t>
            </a:r>
            <a:r>
              <a:rPr lang="en-GB" sz="1800" b="1" i="0" u="none" strike="noStrike" cap="none" dirty="0">
                <a:solidFill>
                  <a:srgbClr val="000000"/>
                </a:solidFill>
                <a:latin typeface="Calibri"/>
                <a:ea typeface="Calibri"/>
                <a:cs typeface="Calibri"/>
                <a:sym typeface="Calibri"/>
              </a:rPr>
              <a:t>Source Organisation</a:t>
            </a:r>
            <a:endParaRPr sz="1800" b="0" i="0" u="none" strike="noStrike" cap="none" dirty="0">
              <a:solidFill>
                <a:srgbClr val="000000"/>
              </a:solidFill>
              <a:latin typeface="Calibri"/>
              <a:ea typeface="Calibri"/>
              <a:cs typeface="Calibri"/>
              <a:sym typeface="Calibri"/>
            </a:endParaRPr>
          </a:p>
        </p:txBody>
      </p:sp>
      <p:sp>
        <p:nvSpPr>
          <p:cNvPr id="284" name="Google Shape;284;p40"/>
          <p:cNvSpPr/>
          <p:nvPr/>
        </p:nvSpPr>
        <p:spPr>
          <a:xfrm>
            <a:off x="4377990" y="1474050"/>
            <a:ext cx="3436020" cy="2550000"/>
          </a:xfrm>
          <a:prstGeom prst="roundRect">
            <a:avLst>
              <a:gd name="adj" fmla="val 3646"/>
            </a:avLst>
          </a:prstGeom>
          <a:noFill/>
          <a:ln w="28575" cap="flat" cmpd="sng">
            <a:solidFill>
              <a:srgbClr val="EE3D89"/>
            </a:solidFill>
            <a:prstDash val="solid"/>
            <a:round/>
            <a:headEnd type="none" w="sm" len="sm"/>
            <a:tailEnd type="none" w="sm" len="sm"/>
          </a:ln>
        </p:spPr>
        <p:txBody>
          <a:bodyPr spcFirstLastPara="1" wrap="square" lIns="128000" tIns="68575" rIns="128000" bIns="6857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dirty="0">
                <a:solidFill>
                  <a:srgbClr val="EE3D89"/>
                </a:solidFill>
                <a:latin typeface="Calibri"/>
                <a:ea typeface="Calibri"/>
                <a:cs typeface="Calibri"/>
                <a:sym typeface="Calibri"/>
              </a:rPr>
              <a:t>2  </a:t>
            </a:r>
            <a:r>
              <a:rPr lang="en-GB" sz="2000" b="1" i="0" u="sng" strike="noStrike" cap="none" dirty="0">
                <a:solidFill>
                  <a:srgbClr val="000000"/>
                </a:solidFill>
                <a:latin typeface="Calibri"/>
                <a:ea typeface="Calibri"/>
                <a:cs typeface="Calibri"/>
                <a:sym typeface="Calibri"/>
              </a:rPr>
              <a:t>Translate</a:t>
            </a:r>
            <a:endParaRPr sz="2000" b="0" i="0" u="sng"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endParaRPr sz="1200" b="0" i="0" u="none" strike="noStrike" cap="none" dirty="0">
              <a:solidFill>
                <a:srgbClr val="000000"/>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dirty="0">
                <a:solidFill>
                  <a:srgbClr val="000000"/>
                </a:solidFill>
                <a:latin typeface="Calibri"/>
                <a:ea typeface="Calibri"/>
                <a:cs typeface="Calibri"/>
                <a:sym typeface="Calibri"/>
              </a:rPr>
              <a:t>Detects Dutch text and translates it into English</a:t>
            </a:r>
          </a:p>
          <a:p>
            <a:pPr marR="0" lvl="0" algn="l" rtl="0">
              <a:lnSpc>
                <a:spcPct val="100000"/>
              </a:lnSpc>
              <a:spcBef>
                <a:spcPts val="0"/>
              </a:spcBef>
              <a:spcAft>
                <a:spcPts val="0"/>
              </a:spcAft>
              <a:buClr>
                <a:srgbClr val="000000"/>
              </a:buClr>
              <a:buSzPts val="1800"/>
            </a:pPr>
            <a:endParaRPr sz="10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dirty="0">
                <a:solidFill>
                  <a:srgbClr val="000000"/>
                </a:solidFill>
                <a:latin typeface="Calibri"/>
                <a:ea typeface="Calibri"/>
                <a:cs typeface="Calibri"/>
                <a:sym typeface="Calibri"/>
              </a:rPr>
              <a:t>Stored to the </a:t>
            </a:r>
            <a:r>
              <a:rPr lang="en-GB" sz="1800" dirty="0">
                <a:latin typeface="Calibri"/>
                <a:ea typeface="Calibri"/>
                <a:cs typeface="Calibri"/>
                <a:sym typeface="Calibri"/>
              </a:rPr>
              <a:t>database: </a:t>
            </a:r>
            <a:r>
              <a:rPr lang="en-GB" sz="1800" b="1" dirty="0">
                <a:latin typeface="Calibri"/>
                <a:ea typeface="Calibri"/>
                <a:cs typeface="Calibri"/>
                <a:sym typeface="Calibri"/>
              </a:rPr>
              <a:t>Original</a:t>
            </a:r>
            <a:r>
              <a:rPr lang="en-GB" sz="1800" b="0" i="0" u="none" strike="noStrike" cap="none" dirty="0">
                <a:solidFill>
                  <a:srgbClr val="000000"/>
                </a:solidFill>
                <a:latin typeface="Calibri"/>
                <a:ea typeface="Calibri"/>
                <a:cs typeface="Calibri"/>
                <a:sym typeface="Calibri"/>
              </a:rPr>
              <a:t> </a:t>
            </a:r>
            <a:r>
              <a:rPr lang="en-GB" sz="1800" b="1" i="0" u="none" strike="noStrike" cap="none" dirty="0">
                <a:solidFill>
                  <a:srgbClr val="000000"/>
                </a:solidFill>
                <a:latin typeface="Calibri"/>
                <a:ea typeface="Calibri"/>
                <a:cs typeface="Calibri"/>
                <a:sym typeface="Calibri"/>
              </a:rPr>
              <a:t>Dutch text </a:t>
            </a:r>
            <a:r>
              <a:rPr lang="en-GB" sz="1800" b="0" i="0" u="none" strike="noStrike" cap="none" dirty="0">
                <a:solidFill>
                  <a:srgbClr val="000000"/>
                </a:solidFill>
                <a:latin typeface="Calibri"/>
                <a:ea typeface="Calibri"/>
                <a:cs typeface="Calibri"/>
                <a:sym typeface="Calibri"/>
              </a:rPr>
              <a:t>and </a:t>
            </a:r>
            <a:r>
              <a:rPr lang="en-GB" sz="1800" b="1" i="0" u="none" strike="noStrike" cap="none" dirty="0">
                <a:solidFill>
                  <a:srgbClr val="000000"/>
                </a:solidFill>
                <a:latin typeface="Calibri"/>
                <a:ea typeface="Calibri"/>
                <a:cs typeface="Calibri"/>
                <a:sym typeface="Calibri"/>
              </a:rPr>
              <a:t>English translation</a:t>
            </a:r>
            <a:endParaRPr sz="1800" b="0" i="0" u="none" strike="noStrike" cap="none" dirty="0">
              <a:solidFill>
                <a:srgbClr val="000000"/>
              </a:solidFill>
              <a:latin typeface="Calibri"/>
              <a:ea typeface="Calibri"/>
              <a:cs typeface="Calibri"/>
              <a:sym typeface="Calibri"/>
            </a:endParaRPr>
          </a:p>
        </p:txBody>
      </p:sp>
      <p:sp>
        <p:nvSpPr>
          <p:cNvPr id="285" name="Google Shape;285;p40"/>
          <p:cNvSpPr/>
          <p:nvPr/>
        </p:nvSpPr>
        <p:spPr>
          <a:xfrm>
            <a:off x="8264236" y="1474049"/>
            <a:ext cx="3436020" cy="2550000"/>
          </a:xfrm>
          <a:prstGeom prst="roundRect">
            <a:avLst>
              <a:gd name="adj" fmla="val 3646"/>
            </a:avLst>
          </a:prstGeom>
          <a:noFill/>
          <a:ln w="28575" cap="flat" cmpd="sng">
            <a:solidFill>
              <a:srgbClr val="EE3D89"/>
            </a:solidFill>
            <a:prstDash val="solid"/>
            <a:round/>
            <a:headEnd type="none" w="sm" len="sm"/>
            <a:tailEnd type="none" w="sm" len="sm"/>
          </a:ln>
        </p:spPr>
        <p:txBody>
          <a:bodyPr spcFirstLastPara="1" wrap="square" lIns="128000" tIns="68575" rIns="128000" bIns="6857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dirty="0">
                <a:solidFill>
                  <a:srgbClr val="EE3D89"/>
                </a:solidFill>
                <a:latin typeface="Calibri"/>
                <a:ea typeface="Calibri"/>
                <a:cs typeface="Calibri"/>
                <a:sym typeface="Calibri"/>
              </a:rPr>
              <a:t>3  </a:t>
            </a:r>
            <a:r>
              <a:rPr lang="en-GB" sz="2000" b="1" i="0" u="sng" strike="noStrike" cap="none" dirty="0">
                <a:solidFill>
                  <a:srgbClr val="000000"/>
                </a:solidFill>
                <a:latin typeface="Calibri"/>
                <a:ea typeface="Calibri"/>
                <a:cs typeface="Calibri"/>
                <a:sym typeface="Calibri"/>
              </a:rPr>
              <a:t>Tag</a:t>
            </a:r>
            <a:endParaRPr sz="2000" b="0" i="0" u="sng"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dirty="0">
              <a:solidFill>
                <a:srgbClr val="000000"/>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dirty="0">
                <a:solidFill>
                  <a:srgbClr val="000000"/>
                </a:solidFill>
                <a:latin typeface="Calibri"/>
                <a:ea typeface="Calibri"/>
                <a:cs typeface="Calibri"/>
                <a:sym typeface="Calibri"/>
              </a:rPr>
              <a:t>Scans each entry against reference libraries of </a:t>
            </a:r>
            <a:r>
              <a:rPr lang="en-GB" sz="1800" b="1" i="0" u="none" strike="noStrike" cap="none" dirty="0">
                <a:solidFill>
                  <a:srgbClr val="000000"/>
                </a:solidFill>
                <a:latin typeface="Calibri"/>
                <a:ea typeface="Calibri"/>
                <a:cs typeface="Calibri"/>
                <a:sym typeface="Calibri"/>
              </a:rPr>
              <a:t>Topic</a:t>
            </a:r>
            <a:r>
              <a:rPr lang="en-GB" sz="1800" b="0" i="0" u="none" strike="noStrike" cap="none" dirty="0">
                <a:solidFill>
                  <a:srgbClr val="000000"/>
                </a:solidFill>
                <a:latin typeface="Calibri"/>
                <a:ea typeface="Calibri"/>
                <a:cs typeface="Calibri"/>
                <a:sym typeface="Calibri"/>
              </a:rPr>
              <a:t>, </a:t>
            </a:r>
            <a:r>
              <a:rPr lang="en-GB" sz="1800" b="1" i="0" u="none" strike="noStrike" cap="none" dirty="0">
                <a:solidFill>
                  <a:srgbClr val="000000"/>
                </a:solidFill>
                <a:latin typeface="Calibri"/>
                <a:ea typeface="Calibri"/>
                <a:cs typeface="Calibri"/>
                <a:sym typeface="Calibri"/>
              </a:rPr>
              <a:t>Stakeholder</a:t>
            </a:r>
            <a:r>
              <a:rPr lang="en-GB" sz="1800" b="0" i="0" u="none" strike="noStrike" cap="none" dirty="0">
                <a:solidFill>
                  <a:srgbClr val="000000"/>
                </a:solidFill>
                <a:latin typeface="Calibri"/>
                <a:ea typeface="Calibri"/>
                <a:cs typeface="Calibri"/>
                <a:sym typeface="Calibri"/>
              </a:rPr>
              <a:t> and </a:t>
            </a:r>
            <a:r>
              <a:rPr lang="en-GB" sz="1800" b="1" i="0" u="none" strike="noStrike" cap="none" dirty="0">
                <a:solidFill>
                  <a:srgbClr val="000000"/>
                </a:solidFill>
                <a:latin typeface="Calibri"/>
                <a:ea typeface="Calibri"/>
                <a:cs typeface="Calibri"/>
                <a:sym typeface="Calibri"/>
              </a:rPr>
              <a:t>Community Question</a:t>
            </a:r>
          </a:p>
          <a:p>
            <a:pPr marR="0" lvl="0" algn="l" rtl="0">
              <a:lnSpc>
                <a:spcPct val="100000"/>
              </a:lnSpc>
              <a:spcBef>
                <a:spcPts val="0"/>
              </a:spcBef>
              <a:spcAft>
                <a:spcPts val="0"/>
              </a:spcAft>
              <a:buClr>
                <a:srgbClr val="000000"/>
              </a:buClr>
              <a:buSzPts val="1800"/>
            </a:pPr>
            <a:endParaRPr sz="10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dirty="0">
                <a:solidFill>
                  <a:srgbClr val="000000"/>
                </a:solidFill>
                <a:latin typeface="Calibri"/>
                <a:ea typeface="Calibri"/>
                <a:cs typeface="Calibri"/>
                <a:sym typeface="Calibri"/>
              </a:rPr>
              <a:t>Assigns and stores the matching tags automatically</a:t>
            </a:r>
            <a:endParaRPr sz="1800" b="0" i="0" u="none" strike="noStrike" cap="none" dirty="0">
              <a:solidFill>
                <a:srgbClr val="000000"/>
              </a:solidFill>
              <a:latin typeface="Calibri"/>
              <a:ea typeface="Calibri"/>
              <a:cs typeface="Calibri"/>
              <a:sym typeface="Calibri"/>
            </a:endParaRPr>
          </a:p>
        </p:txBody>
      </p:sp>
      <p:sp>
        <p:nvSpPr>
          <p:cNvPr id="286" name="Google Shape;286;p40"/>
          <p:cNvSpPr/>
          <p:nvPr/>
        </p:nvSpPr>
        <p:spPr>
          <a:xfrm>
            <a:off x="491744" y="4328081"/>
            <a:ext cx="5379143" cy="1850000"/>
          </a:xfrm>
          <a:prstGeom prst="roundRect">
            <a:avLst>
              <a:gd name="adj" fmla="val 3646"/>
            </a:avLst>
          </a:prstGeom>
          <a:noFill/>
          <a:ln w="28575" cap="flat" cmpd="sng">
            <a:solidFill>
              <a:srgbClr val="EE3D89"/>
            </a:solidFill>
            <a:prstDash val="solid"/>
            <a:round/>
            <a:headEnd type="none" w="sm" len="sm"/>
            <a:tailEnd type="none" w="sm" len="sm"/>
          </a:ln>
        </p:spPr>
        <p:txBody>
          <a:bodyPr spcFirstLastPara="1" wrap="square" lIns="128000" tIns="68575" rIns="128000" bIns="6857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dirty="0">
                <a:solidFill>
                  <a:srgbClr val="EE3D89"/>
                </a:solidFill>
                <a:latin typeface="Calibri"/>
                <a:ea typeface="Calibri"/>
                <a:cs typeface="Calibri"/>
                <a:sym typeface="Calibri"/>
              </a:rPr>
              <a:t>4  </a:t>
            </a:r>
            <a:r>
              <a:rPr lang="en-GB" sz="2000" b="1" i="0" u="sng" strike="noStrike" cap="none" dirty="0">
                <a:solidFill>
                  <a:srgbClr val="000000"/>
                </a:solidFill>
                <a:latin typeface="Calibri"/>
                <a:ea typeface="Calibri"/>
                <a:cs typeface="Calibri"/>
                <a:sym typeface="Calibri"/>
              </a:rPr>
              <a:t>Draft</a:t>
            </a:r>
            <a:endParaRPr sz="2000" b="0" i="0" u="sng"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endParaRPr sz="1200" b="0" i="0" u="none" strike="noStrike" cap="none" dirty="0">
              <a:solidFill>
                <a:srgbClr val="000000"/>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dirty="0">
                <a:solidFill>
                  <a:srgbClr val="000000"/>
                </a:solidFill>
                <a:latin typeface="Calibri"/>
                <a:ea typeface="Calibri"/>
                <a:cs typeface="Calibri"/>
                <a:sym typeface="Calibri"/>
              </a:rPr>
              <a:t>Generates a </a:t>
            </a:r>
            <a:r>
              <a:rPr lang="en-GB" sz="1800" b="1" i="0" u="none" strike="noStrike" cap="none" dirty="0">
                <a:solidFill>
                  <a:srgbClr val="000000"/>
                </a:solidFill>
                <a:latin typeface="Calibri"/>
                <a:ea typeface="Calibri"/>
                <a:cs typeface="Calibri"/>
                <a:sym typeface="Calibri"/>
              </a:rPr>
              <a:t>draft summary</a:t>
            </a:r>
            <a:r>
              <a:rPr lang="en-GB" sz="1800" b="0" i="0" u="none" strike="noStrike" cap="none" dirty="0">
                <a:solidFill>
                  <a:srgbClr val="000000"/>
                </a:solidFill>
                <a:latin typeface="Calibri"/>
                <a:ea typeface="Calibri"/>
                <a:cs typeface="Calibri"/>
                <a:sym typeface="Calibri"/>
              </a:rPr>
              <a:t> and a </a:t>
            </a:r>
            <a:r>
              <a:rPr lang="en-GB" sz="1800" b="1" i="0" u="none" strike="noStrike" cap="none" dirty="0">
                <a:solidFill>
                  <a:srgbClr val="000000"/>
                </a:solidFill>
                <a:latin typeface="Calibri"/>
                <a:ea typeface="Calibri"/>
                <a:cs typeface="Calibri"/>
                <a:sym typeface="Calibri"/>
              </a:rPr>
              <a:t>draft next action</a:t>
            </a:r>
          </a:p>
          <a:p>
            <a:pPr marR="0" lvl="0" algn="l" rtl="0">
              <a:lnSpc>
                <a:spcPct val="100000"/>
              </a:lnSpc>
              <a:spcBef>
                <a:spcPts val="0"/>
              </a:spcBef>
              <a:spcAft>
                <a:spcPts val="0"/>
              </a:spcAft>
              <a:buClr>
                <a:srgbClr val="000000"/>
              </a:buClr>
              <a:buSzPts val="1800"/>
            </a:pPr>
            <a:endParaRPr sz="10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dirty="0">
                <a:solidFill>
                  <a:srgbClr val="000000"/>
                </a:solidFill>
                <a:latin typeface="Calibri"/>
                <a:ea typeface="Calibri"/>
                <a:cs typeface="Calibri"/>
                <a:sym typeface="Calibri"/>
              </a:rPr>
              <a:t>Clearly labelled as </a:t>
            </a:r>
            <a:r>
              <a:rPr lang="en-GB" sz="1800" b="1" i="0" u="none" strike="noStrike" cap="none" dirty="0">
                <a:solidFill>
                  <a:srgbClr val="000000"/>
                </a:solidFill>
                <a:latin typeface="Calibri"/>
                <a:ea typeface="Calibri"/>
                <a:cs typeface="Calibri"/>
                <a:sym typeface="Calibri"/>
              </a:rPr>
              <a:t>DRAFT</a:t>
            </a:r>
            <a:r>
              <a:rPr lang="en-GB" sz="1800" b="0" i="0" u="none" strike="noStrike" cap="none" dirty="0">
                <a:solidFill>
                  <a:srgbClr val="000000"/>
                </a:solidFill>
                <a:latin typeface="Calibri"/>
                <a:ea typeface="Calibri"/>
                <a:cs typeface="Calibri"/>
                <a:sym typeface="Calibri"/>
              </a:rPr>
              <a:t> for manual review — never published automatically</a:t>
            </a:r>
            <a:endParaRPr sz="1800" b="0" i="0" u="none" strike="noStrike" cap="none" dirty="0">
              <a:solidFill>
                <a:srgbClr val="000000"/>
              </a:solidFill>
              <a:latin typeface="Calibri"/>
              <a:ea typeface="Calibri"/>
              <a:cs typeface="Calibri"/>
              <a:sym typeface="Calibri"/>
            </a:endParaRPr>
          </a:p>
        </p:txBody>
      </p:sp>
      <p:sp>
        <p:nvSpPr>
          <p:cNvPr id="287" name="Google Shape;287;p40"/>
          <p:cNvSpPr/>
          <p:nvPr/>
        </p:nvSpPr>
        <p:spPr>
          <a:xfrm>
            <a:off x="6321113" y="4328081"/>
            <a:ext cx="5379143" cy="1850000"/>
          </a:xfrm>
          <a:prstGeom prst="roundRect">
            <a:avLst>
              <a:gd name="adj" fmla="val 3646"/>
            </a:avLst>
          </a:prstGeom>
          <a:noFill/>
          <a:ln w="28575" cap="flat" cmpd="sng">
            <a:solidFill>
              <a:srgbClr val="EE3D89"/>
            </a:solidFill>
            <a:prstDash val="solid"/>
            <a:round/>
            <a:headEnd type="none" w="sm" len="sm"/>
            <a:tailEnd type="none" w="sm" len="sm"/>
          </a:ln>
        </p:spPr>
        <p:txBody>
          <a:bodyPr spcFirstLastPara="1" wrap="square" lIns="128000" tIns="68575" rIns="128000" bIns="6857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dirty="0">
                <a:solidFill>
                  <a:srgbClr val="EE3D89"/>
                </a:solidFill>
                <a:latin typeface="Calibri"/>
                <a:ea typeface="Calibri"/>
                <a:cs typeface="Calibri"/>
                <a:sym typeface="Calibri"/>
              </a:rPr>
              <a:t>5  </a:t>
            </a:r>
            <a:r>
              <a:rPr lang="en-GB" sz="2000" b="1" i="0" u="sng" strike="noStrike" cap="none" dirty="0">
                <a:solidFill>
                  <a:srgbClr val="000000"/>
                </a:solidFill>
                <a:latin typeface="Calibri"/>
                <a:ea typeface="Calibri"/>
                <a:cs typeface="Calibri"/>
                <a:sym typeface="Calibri"/>
              </a:rPr>
              <a:t>Write Back</a:t>
            </a:r>
            <a:endParaRPr sz="2000" b="0" i="0" u="sng"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endParaRPr sz="1200" b="0" i="0" u="none" strike="noStrike" cap="none" dirty="0">
              <a:solidFill>
                <a:srgbClr val="000000"/>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dirty="0">
                <a:solidFill>
                  <a:srgbClr val="000000"/>
                </a:solidFill>
                <a:latin typeface="Calibri"/>
                <a:ea typeface="Calibri"/>
                <a:cs typeface="Calibri"/>
                <a:sym typeface="Calibri"/>
              </a:rPr>
              <a:t>Rewrites the formatted Excel sheet (</a:t>
            </a:r>
            <a:r>
              <a:rPr lang="en-GB" sz="1800" b="1" i="0" u="none" strike="noStrike" cap="none" dirty="0">
                <a:solidFill>
                  <a:srgbClr val="000000"/>
                </a:solidFill>
                <a:latin typeface="Calibri"/>
                <a:ea typeface="Calibri"/>
                <a:cs typeface="Calibri"/>
                <a:sym typeface="Calibri"/>
              </a:rPr>
              <a:t>CSN_DATASHEET.xlsx</a:t>
            </a:r>
            <a:r>
              <a:rPr lang="en-GB" sz="1800" b="0" i="0" u="none" strike="noStrike" cap="none" dirty="0">
                <a:solidFill>
                  <a:srgbClr val="000000"/>
                </a:solidFill>
                <a:latin typeface="Calibri"/>
                <a:ea typeface="Calibri"/>
                <a:cs typeface="Calibri"/>
                <a:sym typeface="Calibri"/>
              </a:rPr>
              <a:t>)</a:t>
            </a:r>
          </a:p>
          <a:p>
            <a:pPr marR="0" lvl="0" algn="l" rtl="0">
              <a:lnSpc>
                <a:spcPct val="100000"/>
              </a:lnSpc>
              <a:spcBef>
                <a:spcPts val="0"/>
              </a:spcBef>
              <a:spcAft>
                <a:spcPts val="0"/>
              </a:spcAft>
              <a:buClr>
                <a:srgbClr val="000000"/>
              </a:buClr>
              <a:buSzPts val="1800"/>
            </a:pPr>
            <a:endParaRPr sz="10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dirty="0">
                <a:solidFill>
                  <a:srgbClr val="000000"/>
                </a:solidFill>
                <a:latin typeface="Calibri"/>
                <a:ea typeface="Calibri"/>
                <a:cs typeface="Calibri"/>
                <a:sym typeface="Calibri"/>
              </a:rPr>
              <a:t>Mirrors the same update into the </a:t>
            </a:r>
            <a:r>
              <a:rPr lang="en-GB" sz="1800" b="1" i="0" u="none" strike="noStrike" cap="none" dirty="0">
                <a:solidFill>
                  <a:srgbClr val="000000"/>
                </a:solidFill>
                <a:latin typeface="Calibri"/>
                <a:ea typeface="Calibri"/>
                <a:cs typeface="Calibri"/>
                <a:sym typeface="Calibri"/>
              </a:rPr>
              <a:t>SQL database</a:t>
            </a:r>
            <a:endParaRPr sz="1800" b="0" i="0" u="none" strike="noStrike" cap="none" dirty="0">
              <a:solidFill>
                <a:srgbClr val="000000"/>
              </a:solidFill>
              <a:latin typeface="Calibri"/>
              <a:ea typeface="Calibri"/>
              <a:cs typeface="Calibri"/>
              <a:sym typeface="Calibri"/>
            </a:endParaRPr>
          </a:p>
        </p:txBody>
      </p:sp>
      <p:cxnSp>
        <p:nvCxnSpPr>
          <p:cNvPr id="288" name="Google Shape;288;p40"/>
          <p:cNvCxnSpPr/>
          <p:nvPr/>
        </p:nvCxnSpPr>
        <p:spPr>
          <a:xfrm>
            <a:off x="3927764" y="2749050"/>
            <a:ext cx="450226" cy="0"/>
          </a:xfrm>
          <a:prstGeom prst="straightConnector1">
            <a:avLst/>
          </a:prstGeom>
          <a:noFill/>
          <a:ln w="38100" cap="flat" cmpd="sng">
            <a:solidFill>
              <a:srgbClr val="EE3D89"/>
            </a:solidFill>
            <a:prstDash val="solid"/>
            <a:round/>
            <a:headEnd type="none" w="sm" len="sm"/>
            <a:tailEnd type="triangle" w="med" len="med"/>
          </a:ln>
          <a:effectLst>
            <a:outerShdw blurRad="40000" dist="20000" dir="5400000" rotWithShape="0">
              <a:srgbClr val="000000">
                <a:alpha val="38039"/>
              </a:srgbClr>
            </a:outerShdw>
          </a:effectLst>
        </p:spPr>
      </p:cxnSp>
      <p:cxnSp>
        <p:nvCxnSpPr>
          <p:cNvPr id="289" name="Google Shape;289;p40"/>
          <p:cNvCxnSpPr/>
          <p:nvPr/>
        </p:nvCxnSpPr>
        <p:spPr>
          <a:xfrm>
            <a:off x="7814010" y="2749050"/>
            <a:ext cx="450226" cy="0"/>
          </a:xfrm>
          <a:prstGeom prst="straightConnector1">
            <a:avLst/>
          </a:prstGeom>
          <a:noFill/>
          <a:ln w="38100" cap="flat" cmpd="sng">
            <a:solidFill>
              <a:srgbClr val="EE3D89"/>
            </a:solidFill>
            <a:prstDash val="solid"/>
            <a:round/>
            <a:headEnd type="none" w="sm" len="sm"/>
            <a:tailEnd type="triangle" w="med" len="med"/>
          </a:ln>
          <a:effectLst>
            <a:outerShdw blurRad="40000" dist="20000" dir="5400000" rotWithShape="0">
              <a:srgbClr val="000000">
                <a:alpha val="38039"/>
              </a:srgbClr>
            </a:outerShdw>
          </a:effectLst>
        </p:spPr>
      </p:cxnSp>
      <p:cxnSp>
        <p:nvCxnSpPr>
          <p:cNvPr id="290" name="Google Shape;290;p40"/>
          <p:cNvCxnSpPr/>
          <p:nvPr/>
        </p:nvCxnSpPr>
        <p:spPr>
          <a:xfrm>
            <a:off x="5870887" y="5253081"/>
            <a:ext cx="450226" cy="0"/>
          </a:xfrm>
          <a:prstGeom prst="straightConnector1">
            <a:avLst/>
          </a:prstGeom>
          <a:noFill/>
          <a:ln w="38100" cap="flat" cmpd="sng">
            <a:solidFill>
              <a:srgbClr val="EE3D89"/>
            </a:solidFill>
            <a:prstDash val="solid"/>
            <a:round/>
            <a:headEnd type="none" w="sm" len="sm"/>
            <a:tailEnd type="triangle" w="med" len="med"/>
          </a:ln>
          <a:effectLst>
            <a:outerShdw blurRad="40000" dist="20000" dir="5400000" rotWithShape="0">
              <a:srgbClr val="000000">
                <a:alpha val="38039"/>
              </a:srgbClr>
            </a:outerShdw>
          </a:effectLst>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94"/>
        <p:cNvGrpSpPr/>
        <p:nvPr/>
      </p:nvGrpSpPr>
      <p:grpSpPr>
        <a:xfrm>
          <a:off x="0" y="0"/>
          <a:ext cx="0" cy="0"/>
          <a:chOff x="0" y="0"/>
          <a:chExt cx="0" cy="0"/>
        </a:xfrm>
      </p:grpSpPr>
      <p:sp>
        <p:nvSpPr>
          <p:cNvPr id="295" name="Google Shape;295;p16"/>
          <p:cNvSpPr txBox="1"/>
          <p:nvPr/>
        </p:nvSpPr>
        <p:spPr>
          <a:xfrm>
            <a:off x="822960" y="595585"/>
            <a:ext cx="10546080" cy="62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dirty="0">
                <a:solidFill>
                  <a:srgbClr val="EE3D89"/>
                </a:solidFill>
                <a:latin typeface="Playfair Display"/>
                <a:ea typeface="Playfair Display"/>
                <a:cs typeface="Playfair Display"/>
                <a:sym typeface="Playfair Display"/>
              </a:rPr>
              <a:t>Step 3 — The Final Human Touch </a:t>
            </a:r>
            <a:endParaRPr sz="3400" b="1" i="0" u="none" strike="noStrike" cap="none" dirty="0">
              <a:solidFill>
                <a:srgbClr val="EE3D89"/>
              </a:solidFill>
              <a:latin typeface="Playfair Display"/>
              <a:ea typeface="Playfair Display"/>
              <a:cs typeface="Playfair Display"/>
              <a:sym typeface="Playfair Display"/>
            </a:endParaRPr>
          </a:p>
        </p:txBody>
      </p:sp>
      <p:sp>
        <p:nvSpPr>
          <p:cNvPr id="296" name="Google Shape;296;p16"/>
          <p:cNvSpPr txBox="1"/>
          <p:nvPr/>
        </p:nvSpPr>
        <p:spPr>
          <a:xfrm>
            <a:off x="822960" y="1223269"/>
            <a:ext cx="10546080"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rgbClr val="EE3D89"/>
                </a:solidFill>
                <a:latin typeface="Calibri"/>
                <a:ea typeface="Calibri"/>
                <a:cs typeface="Calibri"/>
                <a:sym typeface="Calibri"/>
              </a:rPr>
              <a:t>Manual review corrects classifications and finalises the summary and next-step text.</a:t>
            </a:r>
            <a:endParaRPr sz="1800" b="0" i="0" u="none" strike="noStrike" cap="none" dirty="0">
              <a:solidFill>
                <a:srgbClr val="EE3D89"/>
              </a:solidFill>
              <a:latin typeface="Calibri"/>
              <a:ea typeface="Calibri"/>
              <a:cs typeface="Calibri"/>
              <a:sym typeface="Calibri"/>
            </a:endParaRPr>
          </a:p>
        </p:txBody>
      </p:sp>
      <p:sp>
        <p:nvSpPr>
          <p:cNvPr id="297" name="Google Shape;297;p16"/>
          <p:cNvSpPr/>
          <p:nvPr/>
        </p:nvSpPr>
        <p:spPr>
          <a:xfrm>
            <a:off x="1383600" y="1950000"/>
            <a:ext cx="3050160" cy="411480"/>
          </a:xfrm>
          <a:prstGeom prst="roundRect">
            <a:avLst>
              <a:gd name="adj" fmla="val 50000"/>
            </a:avLst>
          </a:pr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 name="Google Shape;298;p16"/>
          <p:cNvSpPr txBox="1"/>
          <p:nvPr/>
        </p:nvSpPr>
        <p:spPr>
          <a:xfrm>
            <a:off x="1383600" y="1950000"/>
            <a:ext cx="3050160" cy="41148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b="1" i="0" u="none" strike="noStrike" cap="none" dirty="0">
                <a:solidFill>
                  <a:srgbClr val="8A8A8A"/>
                </a:solidFill>
                <a:latin typeface="Calibri"/>
                <a:ea typeface="Calibri"/>
                <a:cs typeface="Calibri"/>
                <a:sym typeface="Calibri"/>
              </a:rPr>
              <a:t>1   ADD &amp; FLAG</a:t>
            </a:r>
            <a:endParaRPr b="1" i="0" u="none" strike="noStrike" cap="none" dirty="0">
              <a:solidFill>
                <a:srgbClr val="8A8A8A"/>
              </a:solidFill>
              <a:latin typeface="Arial"/>
              <a:ea typeface="Arial"/>
              <a:cs typeface="Arial"/>
              <a:sym typeface="Arial"/>
            </a:endParaRPr>
          </a:p>
        </p:txBody>
      </p:sp>
      <p:sp>
        <p:nvSpPr>
          <p:cNvPr id="299" name="Google Shape;299;p16"/>
          <p:cNvSpPr/>
          <p:nvPr/>
        </p:nvSpPr>
        <p:spPr>
          <a:xfrm>
            <a:off x="4570920" y="1950000"/>
            <a:ext cx="3050160" cy="411480"/>
          </a:xfrm>
          <a:prstGeom prst="roundRect">
            <a:avLst>
              <a:gd name="adj" fmla="val 50000"/>
            </a:avLst>
          </a:prstGeom>
          <a:solidFill>
            <a:srgbClr val="F2F2F2"/>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 name="Google Shape;300;p16"/>
          <p:cNvSpPr txBox="1"/>
          <p:nvPr/>
        </p:nvSpPr>
        <p:spPr>
          <a:xfrm>
            <a:off x="4570920" y="1950000"/>
            <a:ext cx="3050160" cy="41148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b="1" i="0" u="none" strike="noStrike" cap="none" dirty="0">
                <a:solidFill>
                  <a:srgbClr val="8A8A8A"/>
                </a:solidFill>
                <a:latin typeface="Calibri"/>
                <a:ea typeface="Calibri"/>
                <a:cs typeface="Calibri"/>
                <a:sym typeface="Calibri"/>
              </a:rPr>
              <a:t>2   RUN PIPELINE</a:t>
            </a:r>
            <a:endParaRPr b="1" i="0" u="none" strike="noStrike" cap="none" dirty="0">
              <a:solidFill>
                <a:srgbClr val="8A8A8A"/>
              </a:solidFill>
              <a:latin typeface="Arial"/>
              <a:ea typeface="Arial"/>
              <a:cs typeface="Arial"/>
              <a:sym typeface="Arial"/>
            </a:endParaRPr>
          </a:p>
        </p:txBody>
      </p:sp>
      <p:sp>
        <p:nvSpPr>
          <p:cNvPr id="301" name="Google Shape;301;p16"/>
          <p:cNvSpPr/>
          <p:nvPr/>
        </p:nvSpPr>
        <p:spPr>
          <a:xfrm>
            <a:off x="7758240" y="1950000"/>
            <a:ext cx="3050160" cy="411480"/>
          </a:xfrm>
          <a:prstGeom prst="roundRect">
            <a:avLst>
              <a:gd name="adj" fmla="val 50000"/>
            </a:avLst>
          </a:prstGeom>
          <a:solidFill>
            <a:srgbClr val="EE3D8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 name="Google Shape;302;p16"/>
          <p:cNvSpPr txBox="1"/>
          <p:nvPr/>
        </p:nvSpPr>
        <p:spPr>
          <a:xfrm>
            <a:off x="7758240" y="1950000"/>
            <a:ext cx="3050160" cy="41148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GB" b="1" i="0" u="none" strike="noStrike" cap="none" dirty="0">
                <a:solidFill>
                  <a:srgbClr val="FFFFFF"/>
                </a:solidFill>
                <a:latin typeface="Calibri"/>
                <a:ea typeface="Calibri"/>
                <a:cs typeface="Calibri"/>
                <a:sym typeface="Calibri"/>
              </a:rPr>
              <a:t>3   MANUAL REVIEW</a:t>
            </a:r>
            <a:endParaRPr b="1" i="0" u="none" strike="noStrike" cap="none" dirty="0">
              <a:solidFill>
                <a:srgbClr val="FFFFFF"/>
              </a:solidFill>
              <a:latin typeface="Arial"/>
              <a:ea typeface="Arial"/>
              <a:cs typeface="Arial"/>
              <a:sym typeface="Arial"/>
            </a:endParaRPr>
          </a:p>
        </p:txBody>
      </p:sp>
      <p:sp>
        <p:nvSpPr>
          <p:cNvPr id="303" name="Google Shape;303;p16"/>
          <p:cNvSpPr/>
          <p:nvPr/>
        </p:nvSpPr>
        <p:spPr>
          <a:xfrm>
            <a:off x="822960" y="2500000"/>
            <a:ext cx="10546080" cy="2920108"/>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 name="Google Shape;304;p16"/>
          <p:cNvSpPr/>
          <p:nvPr/>
        </p:nvSpPr>
        <p:spPr>
          <a:xfrm>
            <a:off x="852960" y="2530000"/>
            <a:ext cx="10486080" cy="290040"/>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 name="Google Shape;305;p16"/>
          <p:cNvSpPr/>
          <p:nvPr/>
        </p:nvSpPr>
        <p:spPr>
          <a:xfrm>
            <a:off x="1005840" y="2618872"/>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 name="Google Shape;306;p16"/>
          <p:cNvSpPr/>
          <p:nvPr/>
        </p:nvSpPr>
        <p:spPr>
          <a:xfrm>
            <a:off x="1156716" y="2618872"/>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p16"/>
          <p:cNvSpPr/>
          <p:nvPr/>
        </p:nvSpPr>
        <p:spPr>
          <a:xfrm>
            <a:off x="1307592" y="2618872"/>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8" name="Google Shape;308;p16"/>
          <p:cNvSpPr txBox="1"/>
          <p:nvPr/>
        </p:nvSpPr>
        <p:spPr>
          <a:xfrm>
            <a:off x="1477924" y="2500000"/>
            <a:ext cx="8510572" cy="32004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dirty="0">
                <a:solidFill>
                  <a:srgbClr val="FFFFFF"/>
                </a:solidFill>
                <a:latin typeface="Calibri"/>
                <a:ea typeface="Calibri"/>
                <a:cs typeface="Calibri"/>
                <a:sym typeface="Calibri"/>
              </a:rPr>
              <a:t>CSN_DATASHEET.xlsx</a:t>
            </a:r>
            <a:endParaRPr sz="1300" b="1" i="0" u="none" strike="noStrike" cap="none" dirty="0">
              <a:solidFill>
                <a:srgbClr val="FFFFFF"/>
              </a:solidFill>
              <a:latin typeface="Arial"/>
              <a:ea typeface="Arial"/>
              <a:cs typeface="Arial"/>
              <a:sym typeface="Arial"/>
            </a:endParaRPr>
          </a:p>
        </p:txBody>
      </p:sp>
      <p:sp>
        <p:nvSpPr>
          <p:cNvPr id="309" name="Google Shape;309;p16"/>
          <p:cNvSpPr/>
          <p:nvPr/>
        </p:nvSpPr>
        <p:spPr>
          <a:xfrm>
            <a:off x="9631680" y="2557752"/>
            <a:ext cx="1600200" cy="22860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 name="Google Shape;310;p16"/>
          <p:cNvSpPr txBox="1"/>
          <p:nvPr/>
        </p:nvSpPr>
        <p:spPr>
          <a:xfrm>
            <a:off x="9631680" y="2551736"/>
            <a:ext cx="1600200" cy="228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1" i="0" u="none" strike="noStrike" cap="none" dirty="0">
                <a:solidFill>
                  <a:srgbClr val="1A1F5C"/>
                </a:solidFill>
                <a:latin typeface="Calibri"/>
                <a:ea typeface="Calibri"/>
                <a:cs typeface="Calibri"/>
                <a:sym typeface="Calibri"/>
              </a:rPr>
              <a:t>DATASHEET</a:t>
            </a:r>
            <a:endParaRPr sz="1000" b="1" i="0" u="none" strike="noStrike" cap="none" dirty="0">
              <a:solidFill>
                <a:srgbClr val="1A1F5C"/>
              </a:solidFill>
              <a:latin typeface="Arial"/>
              <a:ea typeface="Arial"/>
              <a:cs typeface="Arial"/>
              <a:sym typeface="Arial"/>
            </a:endParaRPr>
          </a:p>
        </p:txBody>
      </p:sp>
      <p:sp>
        <p:nvSpPr>
          <p:cNvPr id="316" name="Google Shape;316;p16"/>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10</a:t>
            </a:r>
            <a:endParaRPr sz="1400" b="0" i="0" u="none" strike="noStrike" cap="none">
              <a:solidFill>
                <a:srgbClr val="000000"/>
              </a:solidFill>
              <a:latin typeface="Arial"/>
              <a:ea typeface="Arial"/>
              <a:cs typeface="Arial"/>
              <a:sym typeface="Arial"/>
            </a:endParaRPr>
          </a:p>
        </p:txBody>
      </p:sp>
      <p:sp>
        <p:nvSpPr>
          <p:cNvPr id="3" name="Google Shape;186;p6">
            <a:extLst>
              <a:ext uri="{FF2B5EF4-FFF2-40B4-BE49-F238E27FC236}">
                <a16:creationId xmlns:a16="http://schemas.microsoft.com/office/drawing/2014/main" id="{4FB18358-C5FE-11A4-3D3C-E73E3B59E03B}"/>
              </a:ext>
            </a:extLst>
          </p:cNvPr>
          <p:cNvSpPr/>
          <p:nvPr/>
        </p:nvSpPr>
        <p:spPr>
          <a:xfrm>
            <a:off x="2074527" y="5754254"/>
            <a:ext cx="3279720" cy="643925"/>
          </a:xfrm>
          <a:prstGeom prst="roundRect">
            <a:avLst>
              <a:gd name="adj" fmla="val 6000"/>
            </a:avLst>
          </a:prstGeom>
          <a:solidFill>
            <a:srgbClr val="ECFEF6"/>
          </a:solidFill>
          <a:ln w="28575">
            <a:solidFill>
              <a:srgbClr val="047857"/>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 name="Google Shape;246;p13">
            <a:extLst>
              <a:ext uri="{FF2B5EF4-FFF2-40B4-BE49-F238E27FC236}">
                <a16:creationId xmlns:a16="http://schemas.microsoft.com/office/drawing/2014/main" id="{D38DBCAA-EB43-F536-9541-5B93778BA462}"/>
              </a:ext>
            </a:extLst>
          </p:cNvPr>
          <p:cNvSpPr txBox="1"/>
          <p:nvPr/>
        </p:nvSpPr>
        <p:spPr>
          <a:xfrm>
            <a:off x="2037550" y="5910796"/>
            <a:ext cx="3353673" cy="354469"/>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600" b="1" i="0" u="none" strike="noStrike" cap="none" dirty="0">
                <a:solidFill>
                  <a:srgbClr val="047857"/>
                </a:solidFill>
                <a:latin typeface="Calibri"/>
                <a:ea typeface="Calibri"/>
                <a:cs typeface="Calibri"/>
                <a:sym typeface="Calibri"/>
              </a:rPr>
              <a:t>a) Previously “unclassified” question now classified </a:t>
            </a:r>
            <a:endParaRPr sz="1600" b="1" i="0" u="none" strike="noStrike" cap="none" dirty="0">
              <a:solidFill>
                <a:srgbClr val="047857"/>
              </a:solidFill>
              <a:latin typeface="Arial"/>
              <a:ea typeface="Arial"/>
              <a:cs typeface="Arial"/>
              <a:sym typeface="Arial"/>
            </a:endParaRPr>
          </a:p>
        </p:txBody>
      </p:sp>
      <p:pic>
        <p:nvPicPr>
          <p:cNvPr id="6" name="Picture 5">
            <a:extLst>
              <a:ext uri="{FF2B5EF4-FFF2-40B4-BE49-F238E27FC236}">
                <a16:creationId xmlns:a16="http://schemas.microsoft.com/office/drawing/2014/main" id="{4D849B4A-ECAA-D6F1-97E2-2AF7B16541E8}"/>
              </a:ext>
            </a:extLst>
          </p:cNvPr>
          <p:cNvPicPr>
            <a:picLocks noChangeAspect="1"/>
          </p:cNvPicPr>
          <p:nvPr/>
        </p:nvPicPr>
        <p:blipFill>
          <a:blip r:embed="rId3"/>
          <a:stretch>
            <a:fillRect/>
          </a:stretch>
        </p:blipFill>
        <p:spPr>
          <a:xfrm>
            <a:off x="912054" y="2947389"/>
            <a:ext cx="10361868" cy="2349824"/>
          </a:xfrm>
          <a:prstGeom prst="rect">
            <a:avLst/>
          </a:prstGeom>
        </p:spPr>
      </p:pic>
      <p:sp>
        <p:nvSpPr>
          <p:cNvPr id="7" name="Google Shape;186;p6">
            <a:extLst>
              <a:ext uri="{FF2B5EF4-FFF2-40B4-BE49-F238E27FC236}">
                <a16:creationId xmlns:a16="http://schemas.microsoft.com/office/drawing/2014/main" id="{0202E876-F673-19C6-2F32-2D954A15DDA8}"/>
              </a:ext>
            </a:extLst>
          </p:cNvPr>
          <p:cNvSpPr/>
          <p:nvPr/>
        </p:nvSpPr>
        <p:spPr>
          <a:xfrm>
            <a:off x="6837755" y="5754254"/>
            <a:ext cx="3316695" cy="643925"/>
          </a:xfrm>
          <a:prstGeom prst="roundRect">
            <a:avLst>
              <a:gd name="adj" fmla="val 6000"/>
            </a:avLst>
          </a:prstGeom>
          <a:solidFill>
            <a:srgbClr val="ECFEF6"/>
          </a:solidFill>
          <a:ln w="28575">
            <a:solidFill>
              <a:srgbClr val="047857"/>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 name="Google Shape;246;p13">
            <a:extLst>
              <a:ext uri="{FF2B5EF4-FFF2-40B4-BE49-F238E27FC236}">
                <a16:creationId xmlns:a16="http://schemas.microsoft.com/office/drawing/2014/main" id="{A94241AB-4CD7-783C-F153-B7B2F6AE4D7B}"/>
              </a:ext>
            </a:extLst>
          </p:cNvPr>
          <p:cNvSpPr txBox="1"/>
          <p:nvPr/>
        </p:nvSpPr>
        <p:spPr>
          <a:xfrm>
            <a:off x="6763800" y="5907946"/>
            <a:ext cx="3353673" cy="354469"/>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600" b="1" dirty="0">
                <a:solidFill>
                  <a:srgbClr val="047857"/>
                </a:solidFill>
                <a:latin typeface="Calibri"/>
                <a:cs typeface="Calibri"/>
                <a:sym typeface="Calibri"/>
              </a:rPr>
              <a:t>b) DRAFT warning cleared</a:t>
            </a:r>
          </a:p>
          <a:p>
            <a:pPr marL="0" marR="0" lvl="0" indent="0" algn="ctr" rtl="0">
              <a:lnSpc>
                <a:spcPct val="100000"/>
              </a:lnSpc>
              <a:spcBef>
                <a:spcPts val="0"/>
              </a:spcBef>
              <a:spcAft>
                <a:spcPts val="0"/>
              </a:spcAft>
              <a:buClr>
                <a:srgbClr val="000000"/>
              </a:buClr>
              <a:buSzPts val="1300"/>
              <a:buFont typeface="Arial"/>
              <a:buNone/>
            </a:pPr>
            <a:r>
              <a:rPr lang="en-GB" sz="1600" b="1" dirty="0">
                <a:solidFill>
                  <a:srgbClr val="047857"/>
                </a:solidFill>
                <a:latin typeface="Calibri"/>
                <a:cs typeface="Calibri"/>
                <a:sym typeface="Calibri"/>
              </a:rPr>
              <a:t> summaries + next steps finalised </a:t>
            </a:r>
            <a:endParaRPr sz="1600" b="1" i="0" u="none" strike="noStrike" cap="none" dirty="0">
              <a:solidFill>
                <a:srgbClr val="047857"/>
              </a:solidFill>
              <a:latin typeface="Arial"/>
              <a:ea typeface="Arial"/>
              <a:cs typeface="Arial"/>
              <a:sym typeface="Arial"/>
            </a:endParaRPr>
          </a:p>
        </p:txBody>
      </p:sp>
      <p:cxnSp>
        <p:nvCxnSpPr>
          <p:cNvPr id="9" name="Straight Connector 8">
            <a:extLst>
              <a:ext uri="{FF2B5EF4-FFF2-40B4-BE49-F238E27FC236}">
                <a16:creationId xmlns:a16="http://schemas.microsoft.com/office/drawing/2014/main" id="{C832F5E6-6597-CCD5-9C08-D57796B154E6}"/>
              </a:ext>
            </a:extLst>
          </p:cNvPr>
          <p:cNvCxnSpPr>
            <a:cxnSpLocks/>
            <a:endCxn id="3" idx="0"/>
          </p:cNvCxnSpPr>
          <p:nvPr/>
        </p:nvCxnSpPr>
        <p:spPr>
          <a:xfrm>
            <a:off x="3331779" y="5283795"/>
            <a:ext cx="382608" cy="470459"/>
          </a:xfrm>
          <a:prstGeom prst="line">
            <a:avLst/>
          </a:prstGeom>
          <a:ln w="28575">
            <a:solidFill>
              <a:srgbClr val="047857"/>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83BDC26-8F7A-13EA-5BAA-8FF8FC8B6F21}"/>
              </a:ext>
            </a:extLst>
          </p:cNvPr>
          <p:cNvCxnSpPr>
            <a:cxnSpLocks/>
            <a:endCxn id="7" idx="0"/>
          </p:cNvCxnSpPr>
          <p:nvPr/>
        </p:nvCxnSpPr>
        <p:spPr>
          <a:xfrm>
            <a:off x="7420303" y="5297213"/>
            <a:ext cx="1075800" cy="457041"/>
          </a:xfrm>
          <a:prstGeom prst="line">
            <a:avLst/>
          </a:prstGeom>
          <a:ln w="28575">
            <a:solidFill>
              <a:srgbClr val="047857"/>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CEACE87-79A0-84FA-EF12-583124FD05CF}"/>
              </a:ext>
            </a:extLst>
          </p:cNvPr>
          <p:cNvCxnSpPr>
            <a:cxnSpLocks/>
            <a:stCxn id="7" idx="0"/>
          </p:cNvCxnSpPr>
          <p:nvPr/>
        </p:nvCxnSpPr>
        <p:spPr>
          <a:xfrm flipV="1">
            <a:off x="8496103" y="5283795"/>
            <a:ext cx="1135577" cy="470459"/>
          </a:xfrm>
          <a:prstGeom prst="line">
            <a:avLst/>
          </a:prstGeom>
          <a:ln w="28575">
            <a:solidFill>
              <a:srgbClr val="047857"/>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20"/>
        <p:cNvGrpSpPr/>
        <p:nvPr/>
      </p:nvGrpSpPr>
      <p:grpSpPr>
        <a:xfrm>
          <a:off x="0" y="0"/>
          <a:ext cx="0" cy="0"/>
          <a:chOff x="0" y="0"/>
          <a:chExt cx="0" cy="0"/>
        </a:xfrm>
      </p:grpSpPr>
      <p:sp>
        <p:nvSpPr>
          <p:cNvPr id="321" name="Google Shape;321;p17"/>
          <p:cNvSpPr txBox="1"/>
          <p:nvPr/>
        </p:nvSpPr>
        <p:spPr>
          <a:xfrm>
            <a:off x="557058" y="255257"/>
            <a:ext cx="8300000" cy="62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dirty="0">
                <a:solidFill>
                  <a:srgbClr val="00C4B9"/>
                </a:solidFill>
                <a:latin typeface="Playfair Display"/>
                <a:ea typeface="Playfair Display"/>
                <a:cs typeface="Playfair Display"/>
                <a:sym typeface="Playfair Display"/>
              </a:rPr>
              <a:t>One Dashboard, Every Angle</a:t>
            </a:r>
            <a:endParaRPr sz="3400" b="1" i="0" u="none" strike="noStrike" cap="none" dirty="0">
              <a:solidFill>
                <a:srgbClr val="00C4B9"/>
              </a:solidFill>
              <a:latin typeface="Playfair Display"/>
              <a:ea typeface="Playfair Display"/>
              <a:cs typeface="Playfair Display"/>
              <a:sym typeface="Playfair Display"/>
            </a:endParaRPr>
          </a:p>
        </p:txBody>
      </p:sp>
      <p:sp>
        <p:nvSpPr>
          <p:cNvPr id="322" name="Google Shape;322;p17"/>
          <p:cNvSpPr txBox="1"/>
          <p:nvPr/>
        </p:nvSpPr>
        <p:spPr>
          <a:xfrm>
            <a:off x="614665" y="845327"/>
            <a:ext cx="5030725"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rgbClr val="00C4B9"/>
                </a:solidFill>
                <a:latin typeface="Calibri"/>
                <a:ea typeface="Calibri"/>
                <a:cs typeface="Calibri"/>
                <a:sym typeface="Calibri"/>
              </a:rPr>
              <a:t>Your dataset as a live, filterable Tableau dashboard</a:t>
            </a:r>
            <a:endParaRPr sz="1800" b="0" i="0" u="none" strike="noStrike" cap="none" dirty="0">
              <a:solidFill>
                <a:srgbClr val="00C4B9"/>
              </a:solidFill>
              <a:latin typeface="Calibri"/>
              <a:ea typeface="Calibri"/>
              <a:cs typeface="Calibri"/>
              <a:sym typeface="Calibri"/>
            </a:endParaRPr>
          </a:p>
        </p:txBody>
      </p:sp>
      <p:sp>
        <p:nvSpPr>
          <p:cNvPr id="336" name="Google Shape;336;p17"/>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11</a:t>
            </a:r>
            <a:endParaRPr sz="1400" b="0" i="0" u="none" strike="noStrike" cap="none">
              <a:solidFill>
                <a:srgbClr val="000000"/>
              </a:solidFill>
              <a:latin typeface="Arial"/>
              <a:ea typeface="Arial"/>
              <a:cs typeface="Arial"/>
              <a:sym typeface="Arial"/>
            </a:endParaRPr>
          </a:p>
        </p:txBody>
      </p:sp>
      <p:sp>
        <p:nvSpPr>
          <p:cNvPr id="400" name="Google Shape;400;p17"/>
          <p:cNvSpPr/>
          <p:nvPr/>
        </p:nvSpPr>
        <p:spPr>
          <a:xfrm>
            <a:off x="798684" y="2777817"/>
            <a:ext cx="5123040" cy="3652757"/>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 name="Google Shape;401;p17"/>
          <p:cNvSpPr/>
          <p:nvPr/>
        </p:nvSpPr>
        <p:spPr>
          <a:xfrm>
            <a:off x="825089" y="2804222"/>
            <a:ext cx="5070229" cy="255288"/>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 name="Google Shape;402;p17"/>
          <p:cNvSpPr/>
          <p:nvPr/>
        </p:nvSpPr>
        <p:spPr>
          <a:xfrm>
            <a:off x="959652" y="2882446"/>
            <a:ext cx="72435" cy="72435"/>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3" name="Google Shape;403;p17"/>
          <p:cNvSpPr/>
          <p:nvPr/>
        </p:nvSpPr>
        <p:spPr>
          <a:xfrm>
            <a:off x="1092450" y="2882446"/>
            <a:ext cx="72435" cy="72435"/>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 name="Google Shape;404;p17"/>
          <p:cNvSpPr/>
          <p:nvPr/>
        </p:nvSpPr>
        <p:spPr>
          <a:xfrm>
            <a:off x="1225249" y="2882446"/>
            <a:ext cx="72435" cy="72435"/>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 name="Google Shape;405;p17"/>
          <p:cNvSpPr txBox="1"/>
          <p:nvPr/>
        </p:nvSpPr>
        <p:spPr>
          <a:xfrm>
            <a:off x="1358047" y="2777817"/>
            <a:ext cx="3331422" cy="281694"/>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1" i="0" u="none" strike="noStrike" cap="none">
                <a:solidFill>
                  <a:srgbClr val="FFFFFF"/>
                </a:solidFill>
                <a:latin typeface="Calibri"/>
                <a:ea typeface="Calibri"/>
                <a:cs typeface="Calibri"/>
                <a:sym typeface="Calibri"/>
              </a:rPr>
              <a:t>CSN_DATASHEET_DASHBOARD.twb</a:t>
            </a:r>
            <a:endParaRPr sz="1100" b="1" i="0" u="none" strike="noStrike" cap="none">
              <a:solidFill>
                <a:srgbClr val="FFFFFF"/>
              </a:solidFill>
              <a:latin typeface="Arial"/>
              <a:ea typeface="Arial"/>
              <a:cs typeface="Arial"/>
              <a:sym typeface="Arial"/>
            </a:endParaRPr>
          </a:p>
        </p:txBody>
      </p:sp>
      <p:sp>
        <p:nvSpPr>
          <p:cNvPr id="406" name="Google Shape;406;p17"/>
          <p:cNvSpPr/>
          <p:nvPr/>
        </p:nvSpPr>
        <p:spPr>
          <a:xfrm>
            <a:off x="4392530" y="2829732"/>
            <a:ext cx="1408468" cy="20121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7" name="Google Shape;407;p17"/>
          <p:cNvSpPr txBox="1"/>
          <p:nvPr/>
        </p:nvSpPr>
        <p:spPr>
          <a:xfrm>
            <a:off x="4477686" y="2825841"/>
            <a:ext cx="1237710" cy="20121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GB" sz="900" b="1" i="0" u="none" strike="noStrike" cap="none" dirty="0">
                <a:solidFill>
                  <a:srgbClr val="1A1F5C"/>
                </a:solidFill>
                <a:latin typeface="Calibri"/>
                <a:ea typeface="Calibri"/>
                <a:cs typeface="Calibri"/>
                <a:sym typeface="Calibri"/>
              </a:rPr>
              <a:t>DASHBOARD 1</a:t>
            </a:r>
            <a:endParaRPr sz="900" b="1" i="0" u="none" strike="noStrike" cap="none" dirty="0">
              <a:solidFill>
                <a:srgbClr val="1A1F5C"/>
              </a:solidFill>
              <a:latin typeface="Arial"/>
              <a:ea typeface="Arial"/>
              <a:cs typeface="Arial"/>
              <a:sym typeface="Arial"/>
            </a:endParaRPr>
          </a:p>
        </p:txBody>
      </p:sp>
      <p:sp>
        <p:nvSpPr>
          <p:cNvPr id="420" name="Google Shape;420;p17"/>
          <p:cNvSpPr/>
          <p:nvPr/>
        </p:nvSpPr>
        <p:spPr>
          <a:xfrm>
            <a:off x="6221724" y="2777817"/>
            <a:ext cx="5123040" cy="3652757"/>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 name="Google Shape;421;p17"/>
          <p:cNvSpPr/>
          <p:nvPr/>
        </p:nvSpPr>
        <p:spPr>
          <a:xfrm>
            <a:off x="6248129" y="2804222"/>
            <a:ext cx="5070229" cy="255288"/>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 name="Google Shape;422;p17"/>
          <p:cNvSpPr/>
          <p:nvPr/>
        </p:nvSpPr>
        <p:spPr>
          <a:xfrm>
            <a:off x="6382692" y="2882446"/>
            <a:ext cx="72435" cy="72435"/>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3" name="Google Shape;423;p17"/>
          <p:cNvSpPr/>
          <p:nvPr/>
        </p:nvSpPr>
        <p:spPr>
          <a:xfrm>
            <a:off x="6515490" y="2882446"/>
            <a:ext cx="72435" cy="72435"/>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 name="Google Shape;424;p17"/>
          <p:cNvSpPr/>
          <p:nvPr/>
        </p:nvSpPr>
        <p:spPr>
          <a:xfrm>
            <a:off x="6648289" y="2882446"/>
            <a:ext cx="72435" cy="72435"/>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5" name="Google Shape;425;p17"/>
          <p:cNvSpPr txBox="1"/>
          <p:nvPr/>
        </p:nvSpPr>
        <p:spPr>
          <a:xfrm>
            <a:off x="6781087" y="2777817"/>
            <a:ext cx="3331422" cy="281694"/>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en-GB" sz="1100" b="1" i="0" u="none" strike="noStrike" cap="none">
                <a:solidFill>
                  <a:srgbClr val="FFFFFF"/>
                </a:solidFill>
                <a:latin typeface="Calibri"/>
                <a:ea typeface="Calibri"/>
                <a:cs typeface="Calibri"/>
                <a:sym typeface="Calibri"/>
              </a:rPr>
              <a:t>CSN_DATASHEET_DASHBOARD.twb</a:t>
            </a:r>
            <a:endParaRPr sz="1100" b="1" i="0" u="none" strike="noStrike" cap="none">
              <a:solidFill>
                <a:srgbClr val="FFFFFF"/>
              </a:solidFill>
              <a:latin typeface="Arial"/>
              <a:ea typeface="Arial"/>
              <a:cs typeface="Arial"/>
              <a:sym typeface="Arial"/>
            </a:endParaRPr>
          </a:p>
        </p:txBody>
      </p:sp>
      <p:sp>
        <p:nvSpPr>
          <p:cNvPr id="426" name="Google Shape;426;p17"/>
          <p:cNvSpPr/>
          <p:nvPr/>
        </p:nvSpPr>
        <p:spPr>
          <a:xfrm>
            <a:off x="9815570" y="2829732"/>
            <a:ext cx="1408468" cy="20121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 name="Google Shape;427;p17"/>
          <p:cNvSpPr txBox="1"/>
          <p:nvPr/>
        </p:nvSpPr>
        <p:spPr>
          <a:xfrm>
            <a:off x="9855136" y="2829732"/>
            <a:ext cx="1306646" cy="20121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en-GB" sz="900" b="1" i="0" u="none" strike="noStrike" cap="none" dirty="0">
                <a:solidFill>
                  <a:srgbClr val="1A1F5C"/>
                </a:solidFill>
                <a:latin typeface="Calibri"/>
                <a:ea typeface="Calibri"/>
                <a:cs typeface="Calibri"/>
                <a:sym typeface="Calibri"/>
              </a:rPr>
              <a:t>DASHBOARD 1 · Filtered</a:t>
            </a:r>
            <a:endParaRPr sz="900" b="1" i="0" u="none" strike="noStrike" cap="none" dirty="0">
              <a:solidFill>
                <a:srgbClr val="1A1F5C"/>
              </a:solidFill>
              <a:latin typeface="Arial"/>
              <a:ea typeface="Arial"/>
              <a:cs typeface="Arial"/>
              <a:sym typeface="Arial"/>
            </a:endParaRPr>
          </a:p>
        </p:txBody>
      </p:sp>
      <p:sp>
        <p:nvSpPr>
          <p:cNvPr id="440" name="Google Shape;440;p17"/>
          <p:cNvSpPr txBox="1"/>
          <p:nvPr/>
        </p:nvSpPr>
        <p:spPr>
          <a:xfrm>
            <a:off x="798684" y="2448489"/>
            <a:ext cx="5123040" cy="2800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GB" sz="1600" b="1" i="0" u="sng" strike="noStrike" cap="none" dirty="0">
                <a:solidFill>
                  <a:srgbClr val="6B7280"/>
                </a:solidFill>
                <a:latin typeface="Calibri"/>
                <a:ea typeface="Calibri"/>
                <a:cs typeface="Calibri"/>
                <a:sym typeface="Calibri"/>
              </a:rPr>
              <a:t>All Sources — Unfiltered</a:t>
            </a:r>
            <a:endParaRPr sz="1600" b="1" i="0" u="sng" strike="noStrike" cap="none" dirty="0">
              <a:solidFill>
                <a:srgbClr val="6B7280"/>
              </a:solidFill>
              <a:latin typeface="Arial"/>
              <a:ea typeface="Arial"/>
              <a:cs typeface="Arial"/>
              <a:sym typeface="Arial"/>
            </a:endParaRPr>
          </a:p>
        </p:txBody>
      </p:sp>
      <p:sp>
        <p:nvSpPr>
          <p:cNvPr id="441" name="Google Shape;441;p17"/>
          <p:cNvSpPr txBox="1"/>
          <p:nvPr/>
        </p:nvSpPr>
        <p:spPr>
          <a:xfrm>
            <a:off x="6221724" y="2448489"/>
            <a:ext cx="5123040" cy="2800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GB" sz="1600" b="1" i="0" u="sng" strike="noStrike" cap="none" dirty="0">
                <a:solidFill>
                  <a:srgbClr val="00C4B9"/>
                </a:solidFill>
                <a:latin typeface="Calibri"/>
                <a:ea typeface="Calibri"/>
                <a:cs typeface="Calibri"/>
                <a:sym typeface="Calibri"/>
              </a:rPr>
              <a:t>Filtered on Source: kanker.nl</a:t>
            </a:r>
            <a:endParaRPr sz="1600" b="1" i="0" u="sng" strike="noStrike" cap="none" dirty="0">
              <a:solidFill>
                <a:srgbClr val="00C4B9"/>
              </a:solidFill>
              <a:latin typeface="Arial"/>
              <a:ea typeface="Arial"/>
              <a:cs typeface="Arial"/>
              <a:sym typeface="Arial"/>
            </a:endParaRPr>
          </a:p>
        </p:txBody>
      </p:sp>
      <p:sp>
        <p:nvSpPr>
          <p:cNvPr id="3" name="Google Shape;186;p6">
            <a:extLst>
              <a:ext uri="{FF2B5EF4-FFF2-40B4-BE49-F238E27FC236}">
                <a16:creationId xmlns:a16="http://schemas.microsoft.com/office/drawing/2014/main" id="{12DEB0FE-C3B9-C0B2-1BE4-18048C47C796}"/>
              </a:ext>
            </a:extLst>
          </p:cNvPr>
          <p:cNvSpPr/>
          <p:nvPr/>
        </p:nvSpPr>
        <p:spPr>
          <a:xfrm>
            <a:off x="684671" y="1489368"/>
            <a:ext cx="1734371" cy="637654"/>
          </a:xfrm>
          <a:prstGeom prst="roundRect">
            <a:avLst>
              <a:gd name="adj" fmla="val 6000"/>
            </a:avLst>
          </a:prstGeom>
          <a:noFill/>
          <a:ln w="28575">
            <a:solidFill>
              <a:srgbClr val="00C4B9"/>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 name="Google Shape;186;p6">
            <a:extLst>
              <a:ext uri="{FF2B5EF4-FFF2-40B4-BE49-F238E27FC236}">
                <a16:creationId xmlns:a16="http://schemas.microsoft.com/office/drawing/2014/main" id="{BC2B396E-76D8-664E-0213-44A0172FC4E2}"/>
              </a:ext>
            </a:extLst>
          </p:cNvPr>
          <p:cNvSpPr/>
          <p:nvPr/>
        </p:nvSpPr>
        <p:spPr>
          <a:xfrm>
            <a:off x="2644422" y="1489367"/>
            <a:ext cx="3156576" cy="637655"/>
          </a:xfrm>
          <a:prstGeom prst="roundRect">
            <a:avLst>
              <a:gd name="adj" fmla="val 6000"/>
            </a:avLst>
          </a:prstGeom>
          <a:noFill/>
          <a:ln w="28575">
            <a:solidFill>
              <a:srgbClr val="00C4B9"/>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 name="Google Shape;451;p17"/>
          <p:cNvSpPr txBox="1"/>
          <p:nvPr/>
        </p:nvSpPr>
        <p:spPr>
          <a:xfrm>
            <a:off x="802689" y="1674708"/>
            <a:ext cx="1498333" cy="28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800" b="1" i="0" u="none" strike="noStrike" cap="none" dirty="0">
                <a:solidFill>
                  <a:srgbClr val="00C4B9"/>
                </a:solidFill>
                <a:latin typeface="Calibri"/>
                <a:ea typeface="Calibri"/>
                <a:cs typeface="Calibri"/>
                <a:sym typeface="Calibri"/>
              </a:rPr>
              <a:t>4 live KPI cards</a:t>
            </a:r>
            <a:endParaRPr sz="1800" b="1" i="0" u="none" strike="noStrike" cap="none" dirty="0">
              <a:solidFill>
                <a:srgbClr val="00C4B9"/>
              </a:solidFill>
              <a:latin typeface="Arial"/>
              <a:ea typeface="Arial"/>
              <a:cs typeface="Arial"/>
              <a:sym typeface="Arial"/>
            </a:endParaRPr>
          </a:p>
        </p:txBody>
      </p:sp>
      <p:sp>
        <p:nvSpPr>
          <p:cNvPr id="7" name="TextBox 6">
            <a:extLst>
              <a:ext uri="{FF2B5EF4-FFF2-40B4-BE49-F238E27FC236}">
                <a16:creationId xmlns:a16="http://schemas.microsoft.com/office/drawing/2014/main" id="{471B353C-5C63-5077-6094-2C4789DBBFB4}"/>
              </a:ext>
            </a:extLst>
          </p:cNvPr>
          <p:cNvSpPr txBox="1"/>
          <p:nvPr/>
        </p:nvSpPr>
        <p:spPr>
          <a:xfrm>
            <a:off x="2698710" y="1630042"/>
            <a:ext cx="3048000" cy="369332"/>
          </a:xfrm>
          <a:prstGeom prst="rect">
            <a:avLst/>
          </a:prstGeom>
          <a:noFill/>
        </p:spPr>
        <p:txBody>
          <a:bodyPr wrap="square">
            <a:spAutoFit/>
          </a:bodyPr>
          <a:lstStyle/>
          <a:p>
            <a:r>
              <a:rPr lang="en-GB" sz="1800" b="1" dirty="0">
                <a:solidFill>
                  <a:srgbClr val="00C4B9"/>
                </a:solidFill>
                <a:latin typeface="Calibri"/>
                <a:ea typeface="Calibri"/>
                <a:cs typeface="Calibri"/>
                <a:sym typeface="Calibri"/>
              </a:rPr>
              <a:t>F</a:t>
            </a:r>
            <a:r>
              <a:rPr lang="en-GB" sz="1800" b="1" i="0" u="none" strike="noStrike" cap="none" dirty="0">
                <a:solidFill>
                  <a:srgbClr val="00C4B9"/>
                </a:solidFill>
                <a:latin typeface="Calibri"/>
                <a:ea typeface="Calibri"/>
                <a:cs typeface="Calibri"/>
                <a:sym typeface="Calibri"/>
              </a:rPr>
              <a:t>ilterable by any chart or field</a:t>
            </a:r>
            <a:endParaRPr lang="en-US" dirty="0"/>
          </a:p>
        </p:txBody>
      </p:sp>
      <p:cxnSp>
        <p:nvCxnSpPr>
          <p:cNvPr id="9" name="Straight Arrow Connector 8">
            <a:extLst>
              <a:ext uri="{FF2B5EF4-FFF2-40B4-BE49-F238E27FC236}">
                <a16:creationId xmlns:a16="http://schemas.microsoft.com/office/drawing/2014/main" id="{3D8253EA-B346-5DEE-3196-B5AD6E98E383}"/>
              </a:ext>
            </a:extLst>
          </p:cNvPr>
          <p:cNvCxnSpPr>
            <a:cxnSpLocks/>
          </p:cNvCxnSpPr>
          <p:nvPr/>
        </p:nvCxnSpPr>
        <p:spPr>
          <a:xfrm>
            <a:off x="4647895" y="2584571"/>
            <a:ext cx="2672862" cy="0"/>
          </a:xfrm>
          <a:prstGeom prst="straightConnector1">
            <a:avLst/>
          </a:prstGeom>
          <a:ln w="28575">
            <a:solidFill>
              <a:srgbClr val="00C4B9"/>
            </a:solidFill>
            <a:tailEnd type="triangle"/>
          </a:ln>
        </p:spPr>
        <p:style>
          <a:lnRef idx="1">
            <a:schemeClr val="accent1"/>
          </a:lnRef>
          <a:fillRef idx="0">
            <a:schemeClr val="accent1"/>
          </a:fillRef>
          <a:effectRef idx="0">
            <a:schemeClr val="accent1"/>
          </a:effectRef>
          <a:fontRef idx="minor">
            <a:schemeClr val="tx1"/>
          </a:fontRef>
        </p:style>
      </p:cxnSp>
      <p:sp>
        <p:nvSpPr>
          <p:cNvPr id="15" name="Google Shape;186;p6">
            <a:extLst>
              <a:ext uri="{FF2B5EF4-FFF2-40B4-BE49-F238E27FC236}">
                <a16:creationId xmlns:a16="http://schemas.microsoft.com/office/drawing/2014/main" id="{875D6730-6254-0808-9426-201E4747FF82}"/>
              </a:ext>
            </a:extLst>
          </p:cNvPr>
          <p:cNvSpPr/>
          <p:nvPr/>
        </p:nvSpPr>
        <p:spPr>
          <a:xfrm>
            <a:off x="6026377" y="1489367"/>
            <a:ext cx="4601635" cy="637654"/>
          </a:xfrm>
          <a:prstGeom prst="roundRect">
            <a:avLst>
              <a:gd name="adj" fmla="val 6000"/>
            </a:avLst>
          </a:prstGeom>
          <a:noFill/>
          <a:ln w="28575">
            <a:solidFill>
              <a:srgbClr val="00C4B9"/>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TextBox 16">
            <a:extLst>
              <a:ext uri="{FF2B5EF4-FFF2-40B4-BE49-F238E27FC236}">
                <a16:creationId xmlns:a16="http://schemas.microsoft.com/office/drawing/2014/main" id="{73AB10EA-1552-7CE0-7B50-AE3C6DE4DDDE}"/>
              </a:ext>
            </a:extLst>
          </p:cNvPr>
          <p:cNvSpPr txBox="1"/>
          <p:nvPr/>
        </p:nvSpPr>
        <p:spPr>
          <a:xfrm>
            <a:off x="6068796" y="1630042"/>
            <a:ext cx="4516795" cy="369332"/>
          </a:xfrm>
          <a:prstGeom prst="rect">
            <a:avLst/>
          </a:prstGeom>
          <a:noFill/>
        </p:spPr>
        <p:txBody>
          <a:bodyPr wrap="square">
            <a:spAutoFit/>
          </a:bodyPr>
          <a:lstStyle/>
          <a:p>
            <a:r>
              <a:rPr lang="en-GB" sz="1800" b="1" dirty="0">
                <a:solidFill>
                  <a:srgbClr val="00C4B9"/>
                </a:solidFill>
                <a:latin typeface="Calibri"/>
                <a:ea typeface="Calibri"/>
                <a:cs typeface="Calibri"/>
                <a:sym typeface="Calibri"/>
              </a:rPr>
              <a:t>E.g. Clicking source reveals its entire footprint</a:t>
            </a:r>
            <a:endParaRPr lang="en-US" sz="1400" dirty="0"/>
          </a:p>
        </p:txBody>
      </p:sp>
      <p:pic>
        <p:nvPicPr>
          <p:cNvPr id="5" name="Picture 4">
            <a:extLst>
              <a:ext uri="{FF2B5EF4-FFF2-40B4-BE49-F238E27FC236}">
                <a16:creationId xmlns:a16="http://schemas.microsoft.com/office/drawing/2014/main" id="{46137BBC-9E59-592E-5FD4-8CE34DA92742}"/>
              </a:ext>
            </a:extLst>
          </p:cNvPr>
          <p:cNvPicPr>
            <a:picLocks noChangeAspect="1"/>
          </p:cNvPicPr>
          <p:nvPr/>
        </p:nvPicPr>
        <p:blipFill>
          <a:blip r:embed="rId3"/>
          <a:stretch>
            <a:fillRect/>
          </a:stretch>
        </p:blipFill>
        <p:spPr>
          <a:xfrm>
            <a:off x="935505" y="3105274"/>
            <a:ext cx="4874708" cy="3249805"/>
          </a:xfrm>
          <a:prstGeom prst="rect">
            <a:avLst/>
          </a:prstGeom>
        </p:spPr>
      </p:pic>
      <p:pic>
        <p:nvPicPr>
          <p:cNvPr id="11" name="Picture 10">
            <a:extLst>
              <a:ext uri="{FF2B5EF4-FFF2-40B4-BE49-F238E27FC236}">
                <a16:creationId xmlns:a16="http://schemas.microsoft.com/office/drawing/2014/main" id="{99403E86-BC93-8895-41D1-B34F74B1E82E}"/>
              </a:ext>
            </a:extLst>
          </p:cNvPr>
          <p:cNvPicPr>
            <a:picLocks noChangeAspect="1"/>
          </p:cNvPicPr>
          <p:nvPr/>
        </p:nvPicPr>
        <p:blipFill>
          <a:blip r:embed="rId4"/>
          <a:stretch>
            <a:fillRect/>
          </a:stretch>
        </p:blipFill>
        <p:spPr>
          <a:xfrm>
            <a:off x="6338046" y="3115247"/>
            <a:ext cx="4914900" cy="32766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p:cNvGrpSpPr/>
        <p:nvPr/>
      </p:nvGrpSpPr>
      <p:grpSpPr>
        <a:xfrm>
          <a:off x="0" y="0"/>
          <a:ext cx="0" cy="0"/>
          <a:chOff x="0" y="0"/>
          <a:chExt cx="0" cy="0"/>
        </a:xfrm>
      </p:grpSpPr>
      <p:sp>
        <p:nvSpPr>
          <p:cNvPr id="4003" name="Google Shape;4003;pXX"/>
          <p:cNvSpPr txBox="1"/>
          <p:nvPr/>
        </p:nvSpPr>
        <p:spPr>
          <a:xfrm>
            <a:off x="604975" y="996328"/>
            <a:ext cx="4962121"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600" b="1" i="0" u="none" strike="noStrike" cap="none" dirty="0">
                <a:solidFill>
                  <a:srgbClr val="00C4B9"/>
                </a:solidFill>
                <a:latin typeface="Calibri"/>
                <a:ea typeface="Calibri"/>
                <a:cs typeface="Calibri"/>
                <a:sym typeface="Calibri"/>
              </a:rPr>
              <a:t>BRIEF QUESTION:  </a:t>
            </a:r>
            <a:r>
              <a:rPr lang="en-GB" sz="1600" b="0" i="0" u="none" strike="noStrike" cap="none" dirty="0">
                <a:solidFill>
                  <a:srgbClr val="6B7280"/>
                </a:solidFill>
                <a:latin typeface="Calibri"/>
                <a:ea typeface="Calibri"/>
                <a:cs typeface="Calibri"/>
                <a:sym typeface="Calibri"/>
              </a:rPr>
              <a:t>What do international patients need to understand before navigating the system confidently? </a:t>
            </a:r>
            <a:endParaRPr sz="1600" b="0" i="0" u="none" strike="noStrike" cap="none" dirty="0">
              <a:solidFill>
                <a:srgbClr val="6B7280"/>
              </a:solidFill>
              <a:latin typeface="Calibri"/>
              <a:ea typeface="Calibri"/>
              <a:cs typeface="Calibri"/>
              <a:sym typeface="Calibri"/>
            </a:endParaRPr>
          </a:p>
        </p:txBody>
      </p:sp>
      <p:sp>
        <p:nvSpPr>
          <p:cNvPr id="4004" name="Google Shape;4004;pXX"/>
          <p:cNvSpPr/>
          <p:nvPr/>
        </p:nvSpPr>
        <p:spPr>
          <a:xfrm>
            <a:off x="5638802" y="4122694"/>
            <a:ext cx="6199069" cy="2186171"/>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5" name="Google Shape;4005;pXX"/>
          <p:cNvSpPr/>
          <p:nvPr/>
        </p:nvSpPr>
        <p:spPr>
          <a:xfrm>
            <a:off x="5638801" y="4152693"/>
            <a:ext cx="6199069" cy="290030"/>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6" name="Google Shape;4006;pXX"/>
          <p:cNvSpPr/>
          <p:nvPr/>
        </p:nvSpPr>
        <p:spPr>
          <a:xfrm>
            <a:off x="6039334" y="4267713"/>
            <a:ext cx="60000" cy="600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7" name="Google Shape;4007;pXX"/>
          <p:cNvSpPr/>
          <p:nvPr/>
        </p:nvSpPr>
        <p:spPr>
          <a:xfrm>
            <a:off x="6159334" y="4267713"/>
            <a:ext cx="60000" cy="600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8" name="Google Shape;4008;pXX"/>
          <p:cNvSpPr/>
          <p:nvPr/>
        </p:nvSpPr>
        <p:spPr>
          <a:xfrm>
            <a:off x="6279334" y="4267713"/>
            <a:ext cx="60000" cy="600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09" name="Google Shape;4009;pXX"/>
          <p:cNvSpPr txBox="1"/>
          <p:nvPr/>
        </p:nvSpPr>
        <p:spPr>
          <a:xfrm>
            <a:off x="6469334" y="4152693"/>
            <a:ext cx="2444734" cy="29004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sz="1100" b="1" i="0" u="none" strike="noStrike" cap="none" dirty="0">
                <a:solidFill>
                  <a:srgbClr val="FFFFFF"/>
                </a:solidFill>
                <a:latin typeface="Calibri"/>
                <a:ea typeface="Calibri"/>
                <a:cs typeface="Calibri"/>
                <a:sym typeface="Calibri"/>
              </a:rPr>
              <a:t>CSN_DATASHEET_DASHBOARD.twb</a:t>
            </a:r>
            <a:endParaRPr sz="1100" b="1" i="0" u="none" strike="noStrike" cap="none" dirty="0">
              <a:solidFill>
                <a:srgbClr val="FFFFFF"/>
              </a:solidFill>
              <a:latin typeface="Calibri"/>
              <a:ea typeface="Calibri"/>
              <a:cs typeface="Calibri"/>
              <a:sym typeface="Calibri"/>
            </a:endParaRPr>
          </a:p>
        </p:txBody>
      </p:sp>
      <p:sp>
        <p:nvSpPr>
          <p:cNvPr id="4010" name="Google Shape;4010;pXX"/>
          <p:cNvSpPr/>
          <p:nvPr/>
        </p:nvSpPr>
        <p:spPr>
          <a:xfrm>
            <a:off x="10138374" y="4183413"/>
            <a:ext cx="1350000" cy="22860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1" name="Google Shape;4011;pXX"/>
          <p:cNvSpPr txBox="1"/>
          <p:nvPr/>
        </p:nvSpPr>
        <p:spPr>
          <a:xfrm>
            <a:off x="10138374" y="4198773"/>
            <a:ext cx="1350000" cy="22860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000000"/>
              </a:buClr>
              <a:buSzPts val="1300"/>
              <a:buFont typeface="Arial"/>
              <a:buNone/>
            </a:pPr>
            <a:r>
              <a:rPr lang="en-GB" sz="900" b="1" i="0" u="none" strike="noStrike" cap="none" dirty="0">
                <a:solidFill>
                  <a:srgbClr val="1A1F5C"/>
                </a:solidFill>
                <a:latin typeface="Calibri"/>
                <a:ea typeface="Calibri"/>
                <a:cs typeface="Calibri"/>
                <a:sym typeface="Calibri"/>
              </a:rPr>
              <a:t>DASHBOARD 2</a:t>
            </a:r>
            <a:endParaRPr sz="900" b="1" i="0" u="none" strike="noStrike" cap="none" dirty="0">
              <a:solidFill>
                <a:srgbClr val="1A1F5C"/>
              </a:solidFill>
              <a:latin typeface="Calibri"/>
              <a:ea typeface="Calibri"/>
              <a:cs typeface="Calibri"/>
              <a:sym typeface="Calibri"/>
            </a:endParaRPr>
          </a:p>
        </p:txBody>
      </p:sp>
      <p:sp>
        <p:nvSpPr>
          <p:cNvPr id="4014" name="Google Shape;4014;pXX"/>
          <p:cNvSpPr txBox="1"/>
          <p:nvPr/>
        </p:nvSpPr>
        <p:spPr>
          <a:xfrm>
            <a:off x="7615107" y="3786430"/>
            <a:ext cx="2974306" cy="260000"/>
          </a:xfrm>
          <a:prstGeom prst="rect">
            <a:avLst/>
          </a:prstGeom>
          <a:noFill/>
          <a:ln>
            <a:noFill/>
          </a:ln>
        </p:spPr>
        <p:txBody>
          <a:bodyPr spcFirstLastPara="1" wrap="square" lIns="0" tIns="0" rIns="0" bIns="0" anchor="t" anchorCtr="0">
            <a:noAutofit/>
          </a:bodyPr>
          <a:lstStyle/>
          <a:p>
            <a:pPr marL="0" marR="0" lvl="0" indent="0" algn="ctr" rtl="0">
              <a:lnSpc>
                <a:spcPct val="110000"/>
              </a:lnSpc>
              <a:spcBef>
                <a:spcPts val="0"/>
              </a:spcBef>
              <a:spcAft>
                <a:spcPts val="0"/>
              </a:spcAft>
              <a:buClr>
                <a:srgbClr val="000000"/>
              </a:buClr>
              <a:buSzPts val="1300"/>
              <a:buFont typeface="Arial"/>
              <a:buNone/>
            </a:pPr>
            <a:r>
              <a:rPr lang="en-GB" b="1" dirty="0">
                <a:solidFill>
                  <a:srgbClr val="6B7280"/>
                </a:solidFill>
                <a:latin typeface="Calibri"/>
                <a:ea typeface="Calibri"/>
                <a:cs typeface="Calibri"/>
                <a:sym typeface="Calibri"/>
              </a:rPr>
              <a:t>Filtered by Orientation-stage</a:t>
            </a:r>
            <a:endParaRPr b="1" i="0" u="none" strike="noStrike" cap="none" dirty="0">
              <a:solidFill>
                <a:srgbClr val="6B7280"/>
              </a:solidFill>
              <a:latin typeface="Calibri"/>
              <a:ea typeface="Calibri"/>
              <a:cs typeface="Calibri"/>
              <a:sym typeface="Calibri"/>
            </a:endParaRPr>
          </a:p>
        </p:txBody>
      </p:sp>
      <p:sp>
        <p:nvSpPr>
          <p:cNvPr id="4015" name="Google Shape;4015;pXX"/>
          <p:cNvSpPr/>
          <p:nvPr/>
        </p:nvSpPr>
        <p:spPr>
          <a:xfrm>
            <a:off x="1062185" y="3706780"/>
            <a:ext cx="4172055" cy="740000"/>
          </a:xfrm>
          <a:prstGeom prst="roundRect">
            <a:avLst>
              <a:gd name="adj" fmla="val 6000"/>
            </a:avLst>
          </a:prstGeom>
          <a:solidFill>
            <a:srgbClr val="00C4B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6" name="Google Shape;4016;pXX"/>
          <p:cNvSpPr txBox="1"/>
          <p:nvPr/>
        </p:nvSpPr>
        <p:spPr>
          <a:xfrm>
            <a:off x="1152187" y="3714583"/>
            <a:ext cx="3940088" cy="740000"/>
          </a:xfrm>
          <a:prstGeom prst="rect">
            <a:avLst/>
          </a:prstGeom>
          <a:noFill/>
          <a:ln>
            <a:noFill/>
          </a:ln>
        </p:spPr>
        <p:txBody>
          <a:bodyPr spcFirstLastPara="1" wrap="square" lIns="0" tIns="0" rIns="0" bIns="0" anchor="ctr" anchorCtr="0">
            <a:noAutofit/>
          </a:bodyPr>
          <a:lstStyle/>
          <a:p>
            <a:pPr marL="0" marR="0" lvl="0" indent="0" algn="l" rtl="0">
              <a:lnSpc>
                <a:spcPct val="118000"/>
              </a:lnSpc>
              <a:spcBef>
                <a:spcPts val="0"/>
              </a:spcBef>
              <a:spcAft>
                <a:spcPts val="300"/>
              </a:spcAft>
              <a:buClr>
                <a:srgbClr val="000000"/>
              </a:buClr>
              <a:buSzPts val="1300"/>
              <a:buFont typeface="Arial"/>
              <a:buNone/>
            </a:pPr>
            <a:r>
              <a:rPr lang="en-GB" sz="1500" b="1" i="0" u="none" strike="noStrike" cap="none" dirty="0">
                <a:solidFill>
                  <a:srgbClr val="FFFFFF"/>
                </a:solidFill>
                <a:latin typeface="Calibri"/>
                <a:ea typeface="Calibri"/>
                <a:cs typeface="Calibri"/>
                <a:sym typeface="Calibri"/>
              </a:rPr>
              <a:t>Health insurance and what may be covered</a:t>
            </a:r>
          </a:p>
          <a:p>
            <a:pPr marL="0" marR="0" lvl="0" indent="0" algn="l" rtl="0">
              <a:lnSpc>
                <a:spcPct val="118000"/>
              </a:lnSpc>
              <a:spcBef>
                <a:spcPts val="0"/>
              </a:spcBef>
              <a:spcAft>
                <a:spcPts val="300"/>
              </a:spcAft>
              <a:buClr>
                <a:srgbClr val="000000"/>
              </a:buClr>
              <a:buSzPts val="1300"/>
              <a:buFont typeface="Arial"/>
              <a:buNone/>
            </a:pPr>
            <a:r>
              <a:rPr lang="en-GB" sz="1600" b="1" i="0" u="none" strike="noStrike" cap="none" dirty="0">
                <a:solidFill>
                  <a:srgbClr val="FFFFFF"/>
                </a:solidFill>
                <a:latin typeface="Calibri"/>
                <a:ea typeface="Calibri"/>
                <a:cs typeface="Calibri"/>
                <a:sym typeface="Calibri"/>
              </a:rPr>
              <a:t>34</a:t>
            </a:r>
            <a:r>
              <a:rPr lang="en-GB" b="1" i="0" u="none" strike="noStrike" cap="none" dirty="0">
                <a:solidFill>
                  <a:srgbClr val="FFFFFF"/>
                </a:solidFill>
                <a:latin typeface="Calibri"/>
                <a:ea typeface="Calibri"/>
                <a:cs typeface="Calibri"/>
                <a:sym typeface="Calibri"/>
              </a:rPr>
              <a:t> </a:t>
            </a:r>
            <a:r>
              <a:rPr lang="en-GB" b="0" i="0" u="none" strike="noStrike" cap="none" dirty="0">
                <a:solidFill>
                  <a:srgbClr val="FFFFFF"/>
                </a:solidFill>
                <a:latin typeface="Calibri"/>
                <a:ea typeface="Calibri"/>
                <a:cs typeface="Calibri"/>
                <a:sym typeface="Calibri"/>
              </a:rPr>
              <a:t>of 100 Orientation pages— the single largest topic</a:t>
            </a:r>
          </a:p>
        </p:txBody>
      </p:sp>
      <p:sp>
        <p:nvSpPr>
          <p:cNvPr id="4017" name="Google Shape;4017;pXX"/>
          <p:cNvSpPr/>
          <p:nvPr/>
        </p:nvSpPr>
        <p:spPr>
          <a:xfrm>
            <a:off x="1062186" y="4556780"/>
            <a:ext cx="4172054" cy="740000"/>
          </a:xfrm>
          <a:prstGeom prst="roundRect">
            <a:avLst>
              <a:gd name="adj" fmla="val 6000"/>
            </a:avLst>
          </a:prstGeom>
          <a:solidFill>
            <a:srgbClr val="00C4B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8" name="Google Shape;4018;pXX"/>
          <p:cNvSpPr txBox="1"/>
          <p:nvPr/>
        </p:nvSpPr>
        <p:spPr>
          <a:xfrm>
            <a:off x="1152186" y="4556780"/>
            <a:ext cx="4082054" cy="740000"/>
          </a:xfrm>
          <a:prstGeom prst="rect">
            <a:avLst/>
          </a:prstGeom>
          <a:noFill/>
          <a:ln>
            <a:noFill/>
          </a:ln>
        </p:spPr>
        <p:txBody>
          <a:bodyPr spcFirstLastPara="1" wrap="square" lIns="0" tIns="0" rIns="0" bIns="0" anchor="ctr" anchorCtr="0">
            <a:noAutofit/>
          </a:bodyPr>
          <a:lstStyle/>
          <a:p>
            <a:pPr marL="0" marR="0" lvl="0" indent="0" algn="l" rtl="0">
              <a:lnSpc>
                <a:spcPct val="118000"/>
              </a:lnSpc>
              <a:spcBef>
                <a:spcPts val="0"/>
              </a:spcBef>
              <a:spcAft>
                <a:spcPts val="300"/>
              </a:spcAft>
              <a:buClr>
                <a:srgbClr val="000000"/>
              </a:buClr>
              <a:buSzPts val="1300"/>
              <a:buFont typeface="Arial"/>
              <a:buNone/>
            </a:pPr>
            <a:r>
              <a:rPr lang="en-GB" sz="1500" b="1" i="0" u="none" strike="noStrike" cap="none" dirty="0">
                <a:solidFill>
                  <a:srgbClr val="FFFFFF"/>
                </a:solidFill>
                <a:latin typeface="Calibri"/>
                <a:ea typeface="Calibri"/>
                <a:cs typeface="Calibri"/>
                <a:sym typeface="Calibri"/>
              </a:rPr>
              <a:t>The role of the GP, specialist &amp; hospital</a:t>
            </a:r>
          </a:p>
          <a:p>
            <a:pPr marL="0" marR="0" lvl="0" indent="0" algn="l" rtl="0">
              <a:lnSpc>
                <a:spcPct val="118000"/>
              </a:lnSpc>
              <a:spcBef>
                <a:spcPts val="0"/>
              </a:spcBef>
              <a:spcAft>
                <a:spcPts val="300"/>
              </a:spcAft>
              <a:buClr>
                <a:srgbClr val="000000"/>
              </a:buClr>
              <a:buSzPts val="1300"/>
              <a:buFont typeface="Arial"/>
              <a:buNone/>
            </a:pPr>
            <a:r>
              <a:rPr lang="en-GB" sz="1600" b="1" i="0" u="none" strike="noStrike" cap="none" dirty="0">
                <a:solidFill>
                  <a:srgbClr val="FFFFFF"/>
                </a:solidFill>
                <a:latin typeface="Calibri"/>
                <a:ea typeface="Calibri"/>
                <a:cs typeface="Calibri"/>
                <a:sym typeface="Calibri"/>
              </a:rPr>
              <a:t>18</a:t>
            </a:r>
            <a:r>
              <a:rPr lang="en-GB" b="0" i="0" u="none" strike="noStrike" cap="none" dirty="0">
                <a:solidFill>
                  <a:srgbClr val="FFFFFF"/>
                </a:solidFill>
                <a:latin typeface="Calibri"/>
                <a:ea typeface="Calibri"/>
                <a:cs typeface="Calibri"/>
                <a:sym typeface="Calibri"/>
              </a:rPr>
              <a:t> </a:t>
            </a:r>
            <a:r>
              <a:rPr lang="en-GB" dirty="0">
                <a:solidFill>
                  <a:srgbClr val="FFFFFF"/>
                </a:solidFill>
                <a:latin typeface="Calibri"/>
                <a:ea typeface="Calibri"/>
                <a:cs typeface="Calibri"/>
                <a:sym typeface="Calibri"/>
              </a:rPr>
              <a:t>of 100 pages </a:t>
            </a:r>
            <a:r>
              <a:rPr lang="en-GB" b="0" i="0" u="none" strike="noStrike" cap="none" dirty="0">
                <a:solidFill>
                  <a:srgbClr val="FFFFFF"/>
                </a:solidFill>
                <a:latin typeface="Calibri"/>
                <a:ea typeface="Calibri"/>
                <a:cs typeface="Calibri"/>
                <a:sym typeface="Calibri"/>
              </a:rPr>
              <a:t>— the second-largest orientation topic</a:t>
            </a:r>
          </a:p>
        </p:txBody>
      </p:sp>
      <p:sp>
        <p:nvSpPr>
          <p:cNvPr id="4019" name="Google Shape;4019;pXX"/>
          <p:cNvSpPr/>
          <p:nvPr/>
        </p:nvSpPr>
        <p:spPr>
          <a:xfrm>
            <a:off x="1062186" y="5406780"/>
            <a:ext cx="4172054" cy="740000"/>
          </a:xfrm>
          <a:prstGeom prst="roundRect">
            <a:avLst>
              <a:gd name="adj" fmla="val 6000"/>
            </a:avLst>
          </a:prstGeom>
          <a:solidFill>
            <a:srgbClr val="00C4B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20" name="Google Shape;4020;pXX"/>
          <p:cNvSpPr txBox="1"/>
          <p:nvPr/>
        </p:nvSpPr>
        <p:spPr>
          <a:xfrm>
            <a:off x="1152186" y="5414505"/>
            <a:ext cx="4015502" cy="740000"/>
          </a:xfrm>
          <a:prstGeom prst="rect">
            <a:avLst/>
          </a:prstGeom>
          <a:noFill/>
          <a:ln>
            <a:noFill/>
          </a:ln>
        </p:spPr>
        <p:txBody>
          <a:bodyPr spcFirstLastPara="1" wrap="square" lIns="0" tIns="0" rIns="0" bIns="0" anchor="ctr" anchorCtr="0">
            <a:noAutofit/>
          </a:bodyPr>
          <a:lstStyle/>
          <a:p>
            <a:pPr marL="0" marR="0" lvl="0" indent="0" algn="l" rtl="0">
              <a:lnSpc>
                <a:spcPct val="118000"/>
              </a:lnSpc>
              <a:spcBef>
                <a:spcPts val="0"/>
              </a:spcBef>
              <a:spcAft>
                <a:spcPts val="300"/>
              </a:spcAft>
              <a:buClr>
                <a:srgbClr val="000000"/>
              </a:buClr>
              <a:buSzPts val="1300"/>
              <a:buFont typeface="Arial"/>
              <a:buNone/>
            </a:pPr>
            <a:r>
              <a:rPr lang="en-GB" sz="1500" b="1" i="0" u="none" strike="noStrike" cap="none" dirty="0">
                <a:solidFill>
                  <a:srgbClr val="FFFFFF"/>
                </a:solidFill>
                <a:latin typeface="Calibri"/>
                <a:ea typeface="Calibri"/>
                <a:cs typeface="Calibri"/>
                <a:sym typeface="Calibri"/>
              </a:rPr>
              <a:t>Healthcare system structure</a:t>
            </a:r>
          </a:p>
          <a:p>
            <a:pPr lvl="0">
              <a:lnSpc>
                <a:spcPct val="118000"/>
              </a:lnSpc>
              <a:spcAft>
                <a:spcPts val="300"/>
              </a:spcAft>
              <a:buSzPts val="1300"/>
            </a:pPr>
            <a:r>
              <a:rPr lang="en-GB" sz="1600" b="1" i="0" u="none" strike="noStrike" cap="none" dirty="0">
                <a:solidFill>
                  <a:srgbClr val="FFFFFF"/>
                </a:solidFill>
                <a:latin typeface="Calibri"/>
                <a:ea typeface="Calibri"/>
                <a:cs typeface="Calibri"/>
                <a:sym typeface="Calibri"/>
              </a:rPr>
              <a:t>14</a:t>
            </a:r>
            <a:r>
              <a:rPr lang="en-GB" b="0" i="0" u="none" strike="noStrike" cap="none" dirty="0">
                <a:solidFill>
                  <a:srgbClr val="FFFFFF"/>
                </a:solidFill>
                <a:latin typeface="Calibri"/>
                <a:ea typeface="Calibri"/>
                <a:cs typeface="Calibri"/>
                <a:sym typeface="Calibri"/>
              </a:rPr>
              <a:t> </a:t>
            </a:r>
            <a:r>
              <a:rPr lang="en-GB" dirty="0">
                <a:solidFill>
                  <a:srgbClr val="FFFFFF"/>
                </a:solidFill>
                <a:latin typeface="Calibri"/>
                <a:ea typeface="Calibri"/>
                <a:cs typeface="Calibri"/>
                <a:sym typeface="Calibri"/>
              </a:rPr>
              <a:t>of 100 pages — </a:t>
            </a:r>
            <a:r>
              <a:rPr lang="en-GB" b="0" i="0" u="none" strike="noStrike" cap="none" dirty="0">
                <a:solidFill>
                  <a:srgbClr val="FFFFFF"/>
                </a:solidFill>
                <a:latin typeface="Calibri"/>
                <a:ea typeface="Calibri"/>
                <a:cs typeface="Calibri"/>
                <a:sym typeface="Calibri"/>
              </a:rPr>
              <a:t>rounding out the top three</a:t>
            </a:r>
          </a:p>
        </p:txBody>
      </p:sp>
      <p:sp>
        <p:nvSpPr>
          <p:cNvPr id="4023" name="Google Shape;4023;pXX"/>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12</a:t>
            </a:r>
            <a:endParaRPr sz="1400" b="0" i="0" u="none" strike="noStrike" cap="none">
              <a:solidFill>
                <a:srgbClr val="000000"/>
              </a:solidFill>
              <a:latin typeface="Arial"/>
              <a:ea typeface="Arial"/>
              <a:cs typeface="Arial"/>
              <a:sym typeface="Arial"/>
            </a:endParaRPr>
          </a:p>
        </p:txBody>
      </p:sp>
      <p:sp>
        <p:nvSpPr>
          <p:cNvPr id="2" name="Google Shape;321;p17">
            <a:extLst>
              <a:ext uri="{FF2B5EF4-FFF2-40B4-BE49-F238E27FC236}">
                <a16:creationId xmlns:a16="http://schemas.microsoft.com/office/drawing/2014/main" id="{A0A449F5-F1CC-DEFB-8579-8F617B7DB526}"/>
              </a:ext>
            </a:extLst>
          </p:cNvPr>
          <p:cNvSpPr txBox="1"/>
          <p:nvPr/>
        </p:nvSpPr>
        <p:spPr>
          <a:xfrm>
            <a:off x="465543" y="378778"/>
            <a:ext cx="8300000" cy="6155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dirty="0">
                <a:solidFill>
                  <a:srgbClr val="00C4B9"/>
                </a:solidFill>
                <a:latin typeface="Playfair Display"/>
                <a:ea typeface="Playfair Display"/>
                <a:cs typeface="Playfair Display"/>
                <a:sym typeface="Playfair Display"/>
              </a:rPr>
              <a:t>Where Should Patients Start? </a:t>
            </a:r>
            <a:endParaRPr sz="3400" b="1" i="0" u="none" strike="noStrike" cap="none" dirty="0">
              <a:solidFill>
                <a:srgbClr val="00C4B9"/>
              </a:solidFill>
              <a:latin typeface="Playfair Display"/>
              <a:ea typeface="Playfair Display"/>
              <a:cs typeface="Playfair Display"/>
              <a:sym typeface="Playfair Display"/>
            </a:endParaRPr>
          </a:p>
        </p:txBody>
      </p:sp>
      <p:cxnSp>
        <p:nvCxnSpPr>
          <p:cNvPr id="13" name="Straight Arrow Connector 12">
            <a:extLst>
              <a:ext uri="{FF2B5EF4-FFF2-40B4-BE49-F238E27FC236}">
                <a16:creationId xmlns:a16="http://schemas.microsoft.com/office/drawing/2014/main" id="{BB1CCBE8-E9F1-BB75-3BED-B81023F0C2C3}"/>
              </a:ext>
            </a:extLst>
          </p:cNvPr>
          <p:cNvCxnSpPr>
            <a:cxnSpLocks/>
          </p:cNvCxnSpPr>
          <p:nvPr/>
        </p:nvCxnSpPr>
        <p:spPr>
          <a:xfrm>
            <a:off x="7835294" y="3732646"/>
            <a:ext cx="0" cy="389631"/>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0" name="Google Shape;4015;pXX">
            <a:extLst>
              <a:ext uri="{FF2B5EF4-FFF2-40B4-BE49-F238E27FC236}">
                <a16:creationId xmlns:a16="http://schemas.microsoft.com/office/drawing/2014/main" id="{21CD2131-D0DB-8A73-65AE-F9C7081587E0}"/>
              </a:ext>
            </a:extLst>
          </p:cNvPr>
          <p:cNvSpPr/>
          <p:nvPr/>
        </p:nvSpPr>
        <p:spPr>
          <a:xfrm>
            <a:off x="1521772" y="2063147"/>
            <a:ext cx="3101009" cy="972000"/>
          </a:xfrm>
          <a:prstGeom prst="roundRect">
            <a:avLst>
              <a:gd name="adj" fmla="val 6000"/>
            </a:avLst>
          </a:prstGeom>
          <a:solidFill>
            <a:srgbClr val="00C4B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4016;pXX">
            <a:extLst>
              <a:ext uri="{FF2B5EF4-FFF2-40B4-BE49-F238E27FC236}">
                <a16:creationId xmlns:a16="http://schemas.microsoft.com/office/drawing/2014/main" id="{F36B277F-6872-51F1-491E-07B7E9303D1D}"/>
              </a:ext>
            </a:extLst>
          </p:cNvPr>
          <p:cNvSpPr txBox="1"/>
          <p:nvPr/>
        </p:nvSpPr>
        <p:spPr>
          <a:xfrm>
            <a:off x="1694712" y="2085060"/>
            <a:ext cx="2719226" cy="891156"/>
          </a:xfrm>
          <a:prstGeom prst="rect">
            <a:avLst/>
          </a:prstGeom>
          <a:noFill/>
          <a:ln>
            <a:noFill/>
          </a:ln>
        </p:spPr>
        <p:txBody>
          <a:bodyPr spcFirstLastPara="1" wrap="square" lIns="0" tIns="0" rIns="0" bIns="0" anchor="ctr" anchorCtr="0">
            <a:noAutofit/>
          </a:bodyPr>
          <a:lstStyle/>
          <a:p>
            <a:pPr marL="0" marR="0" lvl="0" indent="0" algn="ctr" rtl="0">
              <a:lnSpc>
                <a:spcPct val="118000"/>
              </a:lnSpc>
              <a:spcBef>
                <a:spcPts val="0"/>
              </a:spcBef>
              <a:spcAft>
                <a:spcPts val="300"/>
              </a:spcAft>
              <a:buClr>
                <a:srgbClr val="000000"/>
              </a:buClr>
              <a:buSzPts val="1300"/>
              <a:buFont typeface="Arial"/>
              <a:buNone/>
            </a:pPr>
            <a:r>
              <a:rPr lang="en-GB" sz="1600" b="1" u="sng" dirty="0">
                <a:solidFill>
                  <a:srgbClr val="FFFFFF"/>
                </a:solidFill>
                <a:latin typeface="Calibri"/>
                <a:ea typeface="Calibri"/>
                <a:cs typeface="Calibri"/>
                <a:sym typeface="Calibri"/>
              </a:rPr>
              <a:t>ORIENTATION-STAGE:</a:t>
            </a:r>
            <a:endParaRPr lang="en-GB" sz="1600" b="1" i="0" u="sng" strike="noStrike" cap="none" dirty="0">
              <a:solidFill>
                <a:srgbClr val="FFFFFF"/>
              </a:solidFill>
              <a:latin typeface="Calibri"/>
              <a:ea typeface="Calibri"/>
              <a:cs typeface="Calibri"/>
              <a:sym typeface="Calibri"/>
            </a:endParaRPr>
          </a:p>
          <a:p>
            <a:pPr marL="0" marR="0" lvl="0" indent="0" algn="ctr" rtl="0">
              <a:lnSpc>
                <a:spcPct val="118000"/>
              </a:lnSpc>
              <a:spcBef>
                <a:spcPts val="0"/>
              </a:spcBef>
              <a:spcAft>
                <a:spcPts val="300"/>
              </a:spcAft>
              <a:buClr>
                <a:srgbClr val="000000"/>
              </a:buClr>
              <a:buSzPts val="1300"/>
              <a:buFont typeface="Arial"/>
              <a:buNone/>
            </a:pPr>
            <a:r>
              <a:rPr lang="en-GB" sz="1600" b="1" i="0" u="none" strike="noStrike" cap="none" dirty="0">
                <a:solidFill>
                  <a:srgbClr val="FFFFFF"/>
                </a:solidFill>
                <a:latin typeface="Calibri"/>
                <a:ea typeface="Calibri"/>
                <a:cs typeface="Calibri"/>
                <a:sym typeface="Calibri"/>
              </a:rPr>
              <a:t>100</a:t>
            </a:r>
            <a:r>
              <a:rPr lang="en-GB" b="0" i="0" u="none" strike="noStrike" cap="none" dirty="0">
                <a:solidFill>
                  <a:srgbClr val="FFFFFF"/>
                </a:solidFill>
                <a:latin typeface="Calibri"/>
                <a:ea typeface="Calibri"/>
                <a:cs typeface="Calibri"/>
                <a:sym typeface="Calibri"/>
              </a:rPr>
              <a:t> </a:t>
            </a:r>
            <a:r>
              <a:rPr lang="en-GB" dirty="0">
                <a:solidFill>
                  <a:srgbClr val="FFFFFF"/>
                </a:solidFill>
                <a:latin typeface="Calibri"/>
                <a:ea typeface="Calibri"/>
                <a:cs typeface="Calibri"/>
                <a:sym typeface="Calibri"/>
              </a:rPr>
              <a:t>of 144 pages in the dataset</a:t>
            </a:r>
          </a:p>
          <a:p>
            <a:pPr marL="0" marR="0" lvl="0" indent="0" algn="ctr" rtl="0">
              <a:lnSpc>
                <a:spcPct val="118000"/>
              </a:lnSpc>
              <a:spcBef>
                <a:spcPts val="0"/>
              </a:spcBef>
              <a:spcAft>
                <a:spcPts val="300"/>
              </a:spcAft>
              <a:buClr>
                <a:srgbClr val="000000"/>
              </a:buClr>
              <a:buSzPts val="1300"/>
              <a:buFont typeface="Arial"/>
              <a:buNone/>
            </a:pPr>
            <a:r>
              <a:rPr lang="en-GB" b="1" dirty="0">
                <a:solidFill>
                  <a:srgbClr val="FFFFFF"/>
                </a:solidFill>
                <a:latin typeface="Calibri"/>
                <a:ea typeface="Calibri"/>
                <a:cs typeface="Calibri"/>
                <a:sym typeface="Calibri"/>
              </a:rPr>
              <a:t>Focus: </a:t>
            </a:r>
            <a:r>
              <a:rPr lang="en-GB" dirty="0">
                <a:solidFill>
                  <a:srgbClr val="FFFFFF"/>
                </a:solidFill>
                <a:latin typeface="Calibri"/>
                <a:ea typeface="Calibri"/>
                <a:cs typeface="Calibri"/>
                <a:sym typeface="Calibri"/>
              </a:rPr>
              <a:t>Insurance + System structure</a:t>
            </a:r>
            <a:endParaRPr lang="en-GB" b="0" i="0" u="none" strike="noStrike" cap="none" dirty="0">
              <a:solidFill>
                <a:srgbClr val="FFFFFF"/>
              </a:solidFill>
              <a:latin typeface="Calibri"/>
              <a:ea typeface="Calibri"/>
              <a:cs typeface="Calibri"/>
              <a:sym typeface="Calibri"/>
            </a:endParaRPr>
          </a:p>
        </p:txBody>
      </p:sp>
      <p:cxnSp>
        <p:nvCxnSpPr>
          <p:cNvPr id="24" name="Straight Arrow Connector 23">
            <a:extLst>
              <a:ext uri="{FF2B5EF4-FFF2-40B4-BE49-F238E27FC236}">
                <a16:creationId xmlns:a16="http://schemas.microsoft.com/office/drawing/2014/main" id="{3C6BCA11-2F8D-9A10-FFDD-0C5E195A12B9}"/>
              </a:ext>
            </a:extLst>
          </p:cNvPr>
          <p:cNvCxnSpPr>
            <a:cxnSpLocks/>
          </p:cNvCxnSpPr>
          <p:nvPr/>
        </p:nvCxnSpPr>
        <p:spPr>
          <a:xfrm>
            <a:off x="3098729" y="3118537"/>
            <a:ext cx="0" cy="519491"/>
          </a:xfrm>
          <a:prstGeom prst="straightConnector1">
            <a:avLst/>
          </a:prstGeom>
          <a:ln w="38100">
            <a:solidFill>
              <a:srgbClr val="00C4B9"/>
            </a:solidFill>
            <a:tailEnd type="triangle"/>
          </a:ln>
        </p:spPr>
        <p:style>
          <a:lnRef idx="1">
            <a:schemeClr val="accent1"/>
          </a:lnRef>
          <a:fillRef idx="0">
            <a:schemeClr val="accent1"/>
          </a:fillRef>
          <a:effectRef idx="0">
            <a:schemeClr val="accent1"/>
          </a:effectRef>
          <a:fontRef idx="minor">
            <a:schemeClr val="tx1"/>
          </a:fontRef>
        </p:style>
      </p:cxnSp>
      <p:sp>
        <p:nvSpPr>
          <p:cNvPr id="26" name="Google Shape;182;p6">
            <a:extLst>
              <a:ext uri="{FF2B5EF4-FFF2-40B4-BE49-F238E27FC236}">
                <a16:creationId xmlns:a16="http://schemas.microsoft.com/office/drawing/2014/main" id="{8C261423-6624-8AB9-86B1-A849992227D6}"/>
              </a:ext>
            </a:extLst>
          </p:cNvPr>
          <p:cNvSpPr/>
          <p:nvPr/>
        </p:nvSpPr>
        <p:spPr>
          <a:xfrm>
            <a:off x="465543" y="3867475"/>
            <a:ext cx="447762" cy="466516"/>
          </a:xfrm>
          <a:prstGeom prst="ellipse">
            <a:avLst/>
          </a:prstGeom>
          <a:solidFill>
            <a:srgbClr val="00C4B9"/>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GB" sz="2000" b="1" i="0" u="none" strike="noStrike" cap="none" dirty="0">
                <a:solidFill>
                  <a:srgbClr val="FFFFFF"/>
                </a:solidFill>
                <a:latin typeface="Cambria"/>
                <a:ea typeface="Cambria"/>
                <a:cs typeface="Cambria"/>
                <a:sym typeface="Cambria"/>
              </a:rPr>
              <a:t>1</a:t>
            </a:r>
            <a:endParaRPr sz="2000" b="1" i="0" u="none" strike="noStrike" cap="none" dirty="0">
              <a:solidFill>
                <a:srgbClr val="FFFFFF"/>
              </a:solidFill>
              <a:latin typeface="Arial"/>
              <a:ea typeface="Arial"/>
              <a:cs typeface="Arial"/>
              <a:sym typeface="Arial"/>
            </a:endParaRPr>
          </a:p>
        </p:txBody>
      </p:sp>
      <p:sp>
        <p:nvSpPr>
          <p:cNvPr id="29" name="Google Shape;182;p6">
            <a:extLst>
              <a:ext uri="{FF2B5EF4-FFF2-40B4-BE49-F238E27FC236}">
                <a16:creationId xmlns:a16="http://schemas.microsoft.com/office/drawing/2014/main" id="{F6046F79-DAD2-0633-0B05-E7FEC92599B0}"/>
              </a:ext>
            </a:extLst>
          </p:cNvPr>
          <p:cNvSpPr/>
          <p:nvPr/>
        </p:nvSpPr>
        <p:spPr>
          <a:xfrm>
            <a:off x="465543" y="4674982"/>
            <a:ext cx="447762" cy="466516"/>
          </a:xfrm>
          <a:prstGeom prst="ellipse">
            <a:avLst/>
          </a:prstGeom>
          <a:solidFill>
            <a:srgbClr val="00C4B9"/>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GB" sz="2000" b="1" dirty="0">
                <a:solidFill>
                  <a:srgbClr val="FFFFFF"/>
                </a:solidFill>
                <a:latin typeface="Cambria"/>
                <a:sym typeface="Cambria"/>
              </a:rPr>
              <a:t>2</a:t>
            </a:r>
            <a:endParaRPr sz="2000" b="1" i="0" u="none" strike="noStrike" cap="none" dirty="0">
              <a:solidFill>
                <a:srgbClr val="FFFFFF"/>
              </a:solidFill>
              <a:latin typeface="Arial"/>
              <a:ea typeface="Arial"/>
              <a:cs typeface="Arial"/>
              <a:sym typeface="Arial"/>
            </a:endParaRPr>
          </a:p>
        </p:txBody>
      </p:sp>
      <p:sp>
        <p:nvSpPr>
          <p:cNvPr id="30" name="Google Shape;182;p6">
            <a:extLst>
              <a:ext uri="{FF2B5EF4-FFF2-40B4-BE49-F238E27FC236}">
                <a16:creationId xmlns:a16="http://schemas.microsoft.com/office/drawing/2014/main" id="{21094362-8F59-0B43-7E56-FA03D7E30FDC}"/>
              </a:ext>
            </a:extLst>
          </p:cNvPr>
          <p:cNvSpPr/>
          <p:nvPr/>
        </p:nvSpPr>
        <p:spPr>
          <a:xfrm>
            <a:off x="465543" y="5534252"/>
            <a:ext cx="447762" cy="466516"/>
          </a:xfrm>
          <a:prstGeom prst="ellipse">
            <a:avLst/>
          </a:prstGeom>
          <a:solidFill>
            <a:srgbClr val="00C4B9"/>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GB" sz="2000" b="1" dirty="0">
                <a:solidFill>
                  <a:srgbClr val="FFFFFF"/>
                </a:solidFill>
                <a:latin typeface="Cambria"/>
                <a:sym typeface="Cambria"/>
              </a:rPr>
              <a:t>3</a:t>
            </a:r>
            <a:endParaRPr sz="2000" b="1" i="0" u="none" strike="noStrike" cap="none" dirty="0">
              <a:solidFill>
                <a:srgbClr val="FFFFFF"/>
              </a:solidFill>
              <a:latin typeface="Arial"/>
              <a:ea typeface="Arial"/>
              <a:cs typeface="Arial"/>
              <a:sym typeface="Arial"/>
            </a:endParaRPr>
          </a:p>
        </p:txBody>
      </p:sp>
      <p:sp>
        <p:nvSpPr>
          <p:cNvPr id="56" name="Google Shape;4004;pXX">
            <a:extLst>
              <a:ext uri="{FF2B5EF4-FFF2-40B4-BE49-F238E27FC236}">
                <a16:creationId xmlns:a16="http://schemas.microsoft.com/office/drawing/2014/main" id="{777D9DCF-3F45-0035-55C0-0D2A64535674}"/>
              </a:ext>
            </a:extLst>
          </p:cNvPr>
          <p:cNvSpPr/>
          <p:nvPr/>
        </p:nvSpPr>
        <p:spPr>
          <a:xfrm>
            <a:off x="5638802" y="1297307"/>
            <a:ext cx="6199085" cy="2380279"/>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 name="Google Shape;4005;pXX">
            <a:extLst>
              <a:ext uri="{FF2B5EF4-FFF2-40B4-BE49-F238E27FC236}">
                <a16:creationId xmlns:a16="http://schemas.microsoft.com/office/drawing/2014/main" id="{C64C986C-48AE-A9D3-2B7D-AFEBDE8372CC}"/>
              </a:ext>
            </a:extLst>
          </p:cNvPr>
          <p:cNvSpPr/>
          <p:nvPr/>
        </p:nvSpPr>
        <p:spPr>
          <a:xfrm>
            <a:off x="5638801" y="1327306"/>
            <a:ext cx="6199069" cy="290030"/>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 name="Google Shape;4006;pXX">
            <a:extLst>
              <a:ext uri="{FF2B5EF4-FFF2-40B4-BE49-F238E27FC236}">
                <a16:creationId xmlns:a16="http://schemas.microsoft.com/office/drawing/2014/main" id="{D762EDA3-8787-7845-BFB7-E4455BD9350D}"/>
              </a:ext>
            </a:extLst>
          </p:cNvPr>
          <p:cNvSpPr/>
          <p:nvPr/>
        </p:nvSpPr>
        <p:spPr>
          <a:xfrm>
            <a:off x="6039334" y="1442326"/>
            <a:ext cx="60000" cy="600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 name="Google Shape;4007;pXX">
            <a:extLst>
              <a:ext uri="{FF2B5EF4-FFF2-40B4-BE49-F238E27FC236}">
                <a16:creationId xmlns:a16="http://schemas.microsoft.com/office/drawing/2014/main" id="{A4D8E6D5-6D25-0997-0A98-7A03C4639C3D}"/>
              </a:ext>
            </a:extLst>
          </p:cNvPr>
          <p:cNvSpPr/>
          <p:nvPr/>
        </p:nvSpPr>
        <p:spPr>
          <a:xfrm>
            <a:off x="6159334" y="1442326"/>
            <a:ext cx="60000" cy="600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 name="Google Shape;4008;pXX">
            <a:extLst>
              <a:ext uri="{FF2B5EF4-FFF2-40B4-BE49-F238E27FC236}">
                <a16:creationId xmlns:a16="http://schemas.microsoft.com/office/drawing/2014/main" id="{D6695236-8D0F-A3AA-3F5A-974048DBA05B}"/>
              </a:ext>
            </a:extLst>
          </p:cNvPr>
          <p:cNvSpPr/>
          <p:nvPr/>
        </p:nvSpPr>
        <p:spPr>
          <a:xfrm>
            <a:off x="6279334" y="1442326"/>
            <a:ext cx="60000" cy="600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 name="Google Shape;4009;pXX">
            <a:extLst>
              <a:ext uri="{FF2B5EF4-FFF2-40B4-BE49-F238E27FC236}">
                <a16:creationId xmlns:a16="http://schemas.microsoft.com/office/drawing/2014/main" id="{D1427C8B-3BAA-31A4-3EF9-CF1F4FCB08AE}"/>
              </a:ext>
            </a:extLst>
          </p:cNvPr>
          <p:cNvSpPr txBox="1"/>
          <p:nvPr/>
        </p:nvSpPr>
        <p:spPr>
          <a:xfrm>
            <a:off x="6469334" y="1327306"/>
            <a:ext cx="2444734" cy="29004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sz="1100" b="1" i="0" u="none" strike="noStrike" cap="none" dirty="0">
                <a:solidFill>
                  <a:srgbClr val="FFFFFF"/>
                </a:solidFill>
                <a:latin typeface="Calibri"/>
                <a:ea typeface="Calibri"/>
                <a:cs typeface="Calibri"/>
                <a:sym typeface="Calibri"/>
              </a:rPr>
              <a:t>CSN_DATASHEET_DASHBOARD.twb</a:t>
            </a:r>
            <a:endParaRPr sz="1100" b="1" i="0" u="none" strike="noStrike" cap="none" dirty="0">
              <a:solidFill>
                <a:srgbClr val="FFFFFF"/>
              </a:solidFill>
              <a:latin typeface="Calibri"/>
              <a:ea typeface="Calibri"/>
              <a:cs typeface="Calibri"/>
              <a:sym typeface="Calibri"/>
            </a:endParaRPr>
          </a:p>
        </p:txBody>
      </p:sp>
      <p:sp>
        <p:nvSpPr>
          <p:cNvPr id="62" name="Google Shape;4010;pXX">
            <a:extLst>
              <a:ext uri="{FF2B5EF4-FFF2-40B4-BE49-F238E27FC236}">
                <a16:creationId xmlns:a16="http://schemas.microsoft.com/office/drawing/2014/main" id="{BF99397F-D66F-EF96-1383-052201505235}"/>
              </a:ext>
            </a:extLst>
          </p:cNvPr>
          <p:cNvSpPr/>
          <p:nvPr/>
        </p:nvSpPr>
        <p:spPr>
          <a:xfrm>
            <a:off x="10138374" y="1358026"/>
            <a:ext cx="1350000" cy="22860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4011;pXX">
            <a:extLst>
              <a:ext uri="{FF2B5EF4-FFF2-40B4-BE49-F238E27FC236}">
                <a16:creationId xmlns:a16="http://schemas.microsoft.com/office/drawing/2014/main" id="{9F6C2563-A78E-FAAB-6A9A-B99989ADA8E9}"/>
              </a:ext>
            </a:extLst>
          </p:cNvPr>
          <p:cNvSpPr txBox="1"/>
          <p:nvPr/>
        </p:nvSpPr>
        <p:spPr>
          <a:xfrm>
            <a:off x="10138374" y="1373386"/>
            <a:ext cx="1350000" cy="22860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000000"/>
              </a:buClr>
              <a:buSzPts val="1300"/>
              <a:buFont typeface="Arial"/>
              <a:buNone/>
            </a:pPr>
            <a:r>
              <a:rPr lang="en-GB" sz="900" b="1" i="0" u="none" strike="noStrike" cap="none" dirty="0">
                <a:solidFill>
                  <a:srgbClr val="1A1F5C"/>
                </a:solidFill>
                <a:latin typeface="Calibri"/>
                <a:ea typeface="Calibri"/>
                <a:cs typeface="Calibri"/>
                <a:sym typeface="Calibri"/>
              </a:rPr>
              <a:t>DASHBOARD 2</a:t>
            </a:r>
            <a:endParaRPr sz="900" b="1" i="0" u="none" strike="noStrike" cap="none" dirty="0">
              <a:solidFill>
                <a:srgbClr val="1A1F5C"/>
              </a:solidFill>
              <a:latin typeface="Calibri"/>
              <a:ea typeface="Calibri"/>
              <a:cs typeface="Calibri"/>
              <a:sym typeface="Calibri"/>
            </a:endParaRPr>
          </a:p>
        </p:txBody>
      </p:sp>
      <p:sp>
        <p:nvSpPr>
          <p:cNvPr id="3970" name="Google Shape;6211;pXX">
            <a:extLst>
              <a:ext uri="{FF2B5EF4-FFF2-40B4-BE49-F238E27FC236}">
                <a16:creationId xmlns:a16="http://schemas.microsoft.com/office/drawing/2014/main" id="{541A503F-555B-1155-2EBC-3A80CC225B35}"/>
              </a:ext>
            </a:extLst>
          </p:cNvPr>
          <p:cNvSpPr txBox="1"/>
          <p:nvPr/>
        </p:nvSpPr>
        <p:spPr>
          <a:xfrm>
            <a:off x="6469334" y="4530014"/>
            <a:ext cx="4000000" cy="379999"/>
          </a:xfrm>
          <a:prstGeom prst="rect">
            <a:avLst/>
          </a:prstGeom>
          <a:noFill/>
          <a:ln>
            <a:noFill/>
          </a:ln>
        </p:spPr>
        <p:txBody>
          <a:bodyPr spcFirstLastPara="1" wrap="square" lIns="0" tIns="0" rIns="0" bIns="0" anchor="t" anchorCtr="0">
            <a:noAutofit/>
          </a:bodyPr>
          <a:lstStyle/>
          <a:p>
            <a:pPr marL="0" marR="0" lvl="0" indent="0" algn="ctr" rtl="0">
              <a:lnSpc>
                <a:spcPct val="110000"/>
              </a:lnSpc>
              <a:spcBef>
                <a:spcPts val="0"/>
              </a:spcBef>
              <a:spcAft>
                <a:spcPts val="0"/>
              </a:spcAft>
              <a:buClr>
                <a:srgbClr val="000000"/>
              </a:buClr>
              <a:buSzPts val="1300"/>
              <a:buFont typeface="Arial"/>
              <a:buNone/>
            </a:pPr>
            <a:r>
              <a:rPr lang="en-GB" sz="1600" b="1" i="0" u="none" strike="noStrike" cap="none" dirty="0">
                <a:solidFill>
                  <a:srgbClr val="6B7280"/>
                </a:solidFill>
                <a:latin typeface="Calibri"/>
                <a:ea typeface="Calibri"/>
                <a:cs typeface="Calibri"/>
                <a:sym typeface="Calibri"/>
              </a:rPr>
              <a:t>Pages per </a:t>
            </a:r>
            <a:r>
              <a:rPr lang="en-GB" sz="1600" b="1" dirty="0">
                <a:solidFill>
                  <a:srgbClr val="6B7280"/>
                </a:solidFill>
                <a:latin typeface="Calibri"/>
                <a:ea typeface="Calibri"/>
                <a:cs typeface="Calibri"/>
                <a:sym typeface="Calibri"/>
              </a:rPr>
              <a:t>Orientation </a:t>
            </a:r>
            <a:r>
              <a:rPr lang="en-GB" sz="1600" b="1" i="0" u="none" strike="noStrike" cap="none" dirty="0">
                <a:solidFill>
                  <a:srgbClr val="6B7280"/>
                </a:solidFill>
                <a:latin typeface="Calibri"/>
                <a:ea typeface="Calibri"/>
                <a:cs typeface="Calibri"/>
                <a:sym typeface="Calibri"/>
              </a:rPr>
              <a:t>Topic(s)  </a:t>
            </a:r>
            <a:endParaRPr sz="1600" b="1" i="0" u="none" strike="noStrike" cap="none" dirty="0">
              <a:solidFill>
                <a:srgbClr val="6B7280"/>
              </a:solidFill>
              <a:latin typeface="Calibri"/>
              <a:ea typeface="Calibri"/>
              <a:cs typeface="Calibri"/>
              <a:sym typeface="Calibri"/>
            </a:endParaRPr>
          </a:p>
        </p:txBody>
      </p:sp>
      <p:sp>
        <p:nvSpPr>
          <p:cNvPr id="3972" name="Google Shape;4714;pXX">
            <a:extLst>
              <a:ext uri="{FF2B5EF4-FFF2-40B4-BE49-F238E27FC236}">
                <a16:creationId xmlns:a16="http://schemas.microsoft.com/office/drawing/2014/main" id="{3720DB52-6593-BFA5-5375-1EA1A68EA61A}"/>
              </a:ext>
            </a:extLst>
          </p:cNvPr>
          <p:cNvSpPr txBox="1"/>
          <p:nvPr/>
        </p:nvSpPr>
        <p:spPr>
          <a:xfrm>
            <a:off x="6098968" y="6378249"/>
            <a:ext cx="5272392" cy="280000"/>
          </a:xfrm>
          <a:prstGeom prst="rect">
            <a:avLst/>
          </a:prstGeom>
          <a:noFill/>
          <a:ln>
            <a:noFill/>
          </a:ln>
        </p:spPr>
        <p:txBody>
          <a:bodyPr spcFirstLastPara="1" wrap="square" lIns="0" tIns="0" rIns="0" bIns="0" anchor="t" anchorCtr="0">
            <a:noAutofit/>
          </a:bodyPr>
          <a:lstStyle/>
          <a:p>
            <a:pPr marL="0" marR="0" lvl="0" indent="0" algn="ctr" rtl="0">
              <a:lnSpc>
                <a:spcPct val="110000"/>
              </a:lnSpc>
              <a:spcBef>
                <a:spcPts val="0"/>
              </a:spcBef>
              <a:spcAft>
                <a:spcPts val="0"/>
              </a:spcAft>
              <a:buClr>
                <a:srgbClr val="000000"/>
              </a:buClr>
              <a:buSzPts val="1300"/>
              <a:buFont typeface="Arial"/>
              <a:buNone/>
            </a:pPr>
            <a:r>
              <a:rPr lang="en-GB" b="1" i="0" u="none" strike="noStrike" cap="none" dirty="0">
                <a:solidFill>
                  <a:srgbClr val="6B7280"/>
                </a:solidFill>
                <a:latin typeface="Calibri"/>
                <a:ea typeface="Calibri"/>
                <a:cs typeface="Calibri"/>
                <a:sym typeface="Calibri"/>
              </a:rPr>
              <a:t>Stage:</a:t>
            </a:r>
            <a:r>
              <a:rPr lang="en-GB" i="0" u="none" strike="noStrike" cap="none" dirty="0">
                <a:solidFill>
                  <a:srgbClr val="6B7280"/>
                </a:solidFill>
                <a:latin typeface="Calibri"/>
                <a:ea typeface="Calibri"/>
                <a:cs typeface="Calibri"/>
                <a:sym typeface="Calibri"/>
              </a:rPr>
              <a:t> (</a:t>
            </a:r>
            <a:r>
              <a:rPr lang="en-GB" i="0" u="none" strike="noStrike" cap="none" dirty="0">
                <a:solidFill>
                  <a:srgbClr val="E25759"/>
                </a:solidFill>
                <a:latin typeface="Calibri"/>
                <a:ea typeface="Calibri"/>
                <a:cs typeface="Calibri"/>
                <a:sym typeface="Calibri"/>
              </a:rPr>
              <a:t>red: Orientation </a:t>
            </a:r>
            <a:r>
              <a:rPr lang="en-GB" i="0" u="none" strike="noStrike" cap="none" dirty="0">
                <a:solidFill>
                  <a:srgbClr val="6B7280"/>
                </a:solidFill>
                <a:latin typeface="Calibri"/>
                <a:ea typeface="Calibri"/>
                <a:cs typeface="Calibri"/>
                <a:sym typeface="Calibri"/>
              </a:rPr>
              <a:t>// </a:t>
            </a:r>
            <a:r>
              <a:rPr lang="en-GB" i="0" u="none" strike="noStrike" cap="none" dirty="0">
                <a:solidFill>
                  <a:srgbClr val="F28E2A"/>
                </a:solidFill>
                <a:latin typeface="Calibri"/>
                <a:ea typeface="Calibri"/>
                <a:cs typeface="Calibri"/>
                <a:sym typeface="Calibri"/>
              </a:rPr>
              <a:t>orange: First 48h </a:t>
            </a:r>
            <a:r>
              <a:rPr lang="en-GB" i="0" u="none" strike="noStrike" cap="none" dirty="0">
                <a:solidFill>
                  <a:srgbClr val="6B7280"/>
                </a:solidFill>
                <a:latin typeface="Calibri"/>
                <a:ea typeface="Calibri"/>
                <a:cs typeface="Calibri"/>
                <a:sym typeface="Calibri"/>
              </a:rPr>
              <a:t>// </a:t>
            </a:r>
            <a:r>
              <a:rPr lang="en-GB" i="0" u="none" strike="noStrike" cap="none" dirty="0">
                <a:solidFill>
                  <a:srgbClr val="4E79A7"/>
                </a:solidFill>
                <a:latin typeface="Calibri"/>
                <a:ea typeface="Calibri"/>
                <a:cs typeface="Calibri"/>
                <a:sym typeface="Calibri"/>
              </a:rPr>
              <a:t>blue: Active Navigation)</a:t>
            </a:r>
            <a:endParaRPr i="0" u="none" strike="noStrike" cap="none" dirty="0">
              <a:solidFill>
                <a:srgbClr val="4E79A7"/>
              </a:solidFill>
              <a:latin typeface="Calibri"/>
              <a:ea typeface="Calibri"/>
              <a:cs typeface="Calibri"/>
              <a:sym typeface="Calibri"/>
            </a:endParaRPr>
          </a:p>
        </p:txBody>
      </p:sp>
      <p:pic>
        <p:nvPicPr>
          <p:cNvPr id="4" name="Picture 3">
            <a:extLst>
              <a:ext uri="{FF2B5EF4-FFF2-40B4-BE49-F238E27FC236}">
                <a16:creationId xmlns:a16="http://schemas.microsoft.com/office/drawing/2014/main" id="{DA8F2286-72F7-52B0-D314-B51E8189F482}"/>
              </a:ext>
            </a:extLst>
          </p:cNvPr>
          <p:cNvPicPr>
            <a:picLocks noChangeAspect="1"/>
          </p:cNvPicPr>
          <p:nvPr/>
        </p:nvPicPr>
        <p:blipFill>
          <a:blip r:embed="rId3"/>
          <a:stretch>
            <a:fillRect/>
          </a:stretch>
        </p:blipFill>
        <p:spPr>
          <a:xfrm>
            <a:off x="5720361" y="4527033"/>
            <a:ext cx="6029606" cy="1733281"/>
          </a:xfrm>
          <a:prstGeom prst="rect">
            <a:avLst/>
          </a:prstGeom>
        </p:spPr>
      </p:pic>
      <p:pic>
        <p:nvPicPr>
          <p:cNvPr id="6" name="Picture 5">
            <a:extLst>
              <a:ext uri="{FF2B5EF4-FFF2-40B4-BE49-F238E27FC236}">
                <a16:creationId xmlns:a16="http://schemas.microsoft.com/office/drawing/2014/main" id="{35D3E9B3-F149-896D-FB12-5F1EA93AD9F9}"/>
              </a:ext>
            </a:extLst>
          </p:cNvPr>
          <p:cNvPicPr>
            <a:picLocks noChangeAspect="1"/>
          </p:cNvPicPr>
          <p:nvPr/>
        </p:nvPicPr>
        <p:blipFill>
          <a:blip r:embed="rId4"/>
          <a:stretch>
            <a:fillRect/>
          </a:stretch>
        </p:blipFill>
        <p:spPr>
          <a:xfrm>
            <a:off x="5720361" y="1667854"/>
            <a:ext cx="5984269" cy="191325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p:cNvGrpSpPr/>
        <p:nvPr/>
      </p:nvGrpSpPr>
      <p:grpSpPr>
        <a:xfrm>
          <a:off x="0" y="0"/>
          <a:ext cx="0" cy="0"/>
          <a:chOff x="0" y="0"/>
          <a:chExt cx="0" cy="0"/>
        </a:xfrm>
      </p:grpSpPr>
      <p:sp>
        <p:nvSpPr>
          <p:cNvPr id="4503" name="Google Shape;4503;pXX"/>
          <p:cNvSpPr txBox="1"/>
          <p:nvPr/>
        </p:nvSpPr>
        <p:spPr>
          <a:xfrm>
            <a:off x="711840" y="1004893"/>
            <a:ext cx="10546080"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600" b="1" i="0" u="none" strike="noStrike" cap="none" dirty="0">
                <a:solidFill>
                  <a:srgbClr val="00C4B9"/>
                </a:solidFill>
                <a:latin typeface="Calibri"/>
                <a:ea typeface="Calibri"/>
                <a:cs typeface="Calibri"/>
                <a:sym typeface="Calibri"/>
              </a:rPr>
              <a:t>BRIEF QUESTION:  </a:t>
            </a:r>
            <a:r>
              <a:rPr lang="en-GB" sz="1600" dirty="0">
                <a:solidFill>
                  <a:srgbClr val="6B7280"/>
                </a:solidFill>
                <a:latin typeface="Calibri"/>
                <a:ea typeface="Calibri"/>
                <a:cs typeface="Calibri"/>
                <a:sym typeface="Calibri"/>
              </a:rPr>
              <a:t>E</a:t>
            </a:r>
            <a:r>
              <a:rPr lang="en-GB" sz="1600" b="0" i="0" u="none" strike="noStrike" cap="none" dirty="0">
                <a:solidFill>
                  <a:srgbClr val="6B7280"/>
                </a:solidFill>
                <a:latin typeface="Calibri"/>
                <a:ea typeface="Calibri"/>
                <a:cs typeface="Calibri"/>
                <a:sym typeface="Calibri"/>
              </a:rPr>
              <a:t>xtending beyond the </a:t>
            </a:r>
            <a:r>
              <a:rPr lang="en-GB" sz="1600" dirty="0">
                <a:solidFill>
                  <a:srgbClr val="6B7280"/>
                </a:solidFill>
                <a:latin typeface="Calibri"/>
                <a:ea typeface="Calibri"/>
                <a:cs typeface="Calibri"/>
                <a:sym typeface="Calibri"/>
              </a:rPr>
              <a:t>core </a:t>
            </a:r>
            <a:r>
              <a:rPr lang="en-GB" sz="1600" b="0" i="0" u="none" strike="noStrike" cap="none" dirty="0">
                <a:solidFill>
                  <a:srgbClr val="6B7280"/>
                </a:solidFill>
                <a:latin typeface="Calibri"/>
                <a:ea typeface="Calibri"/>
                <a:cs typeface="Calibri"/>
                <a:sym typeface="Calibri"/>
              </a:rPr>
              <a:t>scope, how do information needs differ across First 48 Hours and Active Navigation?</a:t>
            </a:r>
            <a:endParaRPr sz="1600" b="0" i="0" u="none" strike="noStrike" cap="none" dirty="0">
              <a:solidFill>
                <a:srgbClr val="6B7280"/>
              </a:solidFill>
              <a:latin typeface="Calibri"/>
              <a:ea typeface="Calibri"/>
              <a:cs typeface="Calibri"/>
              <a:sym typeface="Calibri"/>
            </a:endParaRPr>
          </a:p>
        </p:txBody>
      </p:sp>
      <p:sp>
        <p:nvSpPr>
          <p:cNvPr id="6201" name="Google Shape;6201;pXX"/>
          <p:cNvSpPr/>
          <p:nvPr/>
        </p:nvSpPr>
        <p:spPr>
          <a:xfrm>
            <a:off x="1069832" y="1690986"/>
            <a:ext cx="4977851" cy="3046862"/>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02" name="Google Shape;6202;pXX"/>
          <p:cNvSpPr/>
          <p:nvPr/>
        </p:nvSpPr>
        <p:spPr>
          <a:xfrm>
            <a:off x="1069831" y="1673711"/>
            <a:ext cx="4977851" cy="278574"/>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03" name="Google Shape;6203;pXX"/>
          <p:cNvSpPr/>
          <p:nvPr/>
        </p:nvSpPr>
        <p:spPr>
          <a:xfrm>
            <a:off x="1142145" y="1781177"/>
            <a:ext cx="60000" cy="89773"/>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04" name="Google Shape;6204;pXX"/>
          <p:cNvSpPr/>
          <p:nvPr/>
        </p:nvSpPr>
        <p:spPr>
          <a:xfrm>
            <a:off x="1235245" y="1781177"/>
            <a:ext cx="60000" cy="89773"/>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05" name="Google Shape;6205;pXX"/>
          <p:cNvSpPr/>
          <p:nvPr/>
        </p:nvSpPr>
        <p:spPr>
          <a:xfrm>
            <a:off x="1323875" y="1781177"/>
            <a:ext cx="60000" cy="89773"/>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06" name="Google Shape;6206;pXX"/>
          <p:cNvSpPr txBox="1"/>
          <p:nvPr/>
        </p:nvSpPr>
        <p:spPr>
          <a:xfrm>
            <a:off x="1468766" y="1696888"/>
            <a:ext cx="2125226" cy="238544"/>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sz="1100" b="1" i="0" u="none" strike="noStrike" cap="none" dirty="0">
                <a:solidFill>
                  <a:srgbClr val="FFFFFF"/>
                </a:solidFill>
                <a:latin typeface="Calibri"/>
                <a:ea typeface="Calibri"/>
                <a:cs typeface="Calibri"/>
                <a:sym typeface="Calibri"/>
              </a:rPr>
              <a:t>CSN_DATASHEET_DASHBOARD.twb</a:t>
            </a:r>
            <a:endParaRPr sz="1100" b="1" i="0" u="none" strike="noStrike" cap="none" dirty="0">
              <a:solidFill>
                <a:srgbClr val="FFFFFF"/>
              </a:solidFill>
              <a:latin typeface="Calibri"/>
              <a:ea typeface="Calibri"/>
              <a:cs typeface="Calibri"/>
              <a:sym typeface="Calibri"/>
            </a:endParaRPr>
          </a:p>
        </p:txBody>
      </p:sp>
      <p:sp>
        <p:nvSpPr>
          <p:cNvPr id="6207" name="Google Shape;6207;pXX"/>
          <p:cNvSpPr/>
          <p:nvPr/>
        </p:nvSpPr>
        <p:spPr>
          <a:xfrm>
            <a:off x="4786161" y="1714579"/>
            <a:ext cx="1150000" cy="179964"/>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08" name="Google Shape;6208;pXX"/>
          <p:cNvSpPr txBox="1"/>
          <p:nvPr/>
        </p:nvSpPr>
        <p:spPr>
          <a:xfrm>
            <a:off x="4809730" y="1732207"/>
            <a:ext cx="1150000" cy="144707"/>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000000"/>
              </a:buClr>
              <a:buSzPts val="1300"/>
              <a:buFont typeface="Arial"/>
              <a:buNone/>
            </a:pPr>
            <a:r>
              <a:rPr lang="en-GB" sz="900" b="1" i="0" u="none" strike="noStrike" cap="none" dirty="0">
                <a:solidFill>
                  <a:srgbClr val="1A1F5C"/>
                </a:solidFill>
                <a:latin typeface="Calibri"/>
                <a:ea typeface="Calibri"/>
                <a:cs typeface="Calibri"/>
                <a:sym typeface="Calibri"/>
              </a:rPr>
              <a:t>DASHBOARD 1</a:t>
            </a:r>
            <a:endParaRPr sz="900" b="1" i="0" u="none" strike="noStrike" cap="none" dirty="0">
              <a:solidFill>
                <a:srgbClr val="1A1F5C"/>
              </a:solidFill>
              <a:latin typeface="Calibri"/>
              <a:ea typeface="Calibri"/>
              <a:cs typeface="Calibri"/>
              <a:sym typeface="Calibri"/>
            </a:endParaRPr>
          </a:p>
        </p:txBody>
      </p:sp>
      <p:sp>
        <p:nvSpPr>
          <p:cNvPr id="4515" name="Google Shape;4515;pXX"/>
          <p:cNvSpPr/>
          <p:nvPr/>
        </p:nvSpPr>
        <p:spPr>
          <a:xfrm>
            <a:off x="6310465" y="1907047"/>
            <a:ext cx="5050084" cy="780000"/>
          </a:xfrm>
          <a:prstGeom prst="roundRect">
            <a:avLst>
              <a:gd name="adj" fmla="val 6000"/>
            </a:avLst>
          </a:prstGeom>
          <a:solidFill>
            <a:srgbClr val="00C4B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6" name="Google Shape;4516;pXX"/>
          <p:cNvSpPr txBox="1"/>
          <p:nvPr/>
        </p:nvSpPr>
        <p:spPr>
          <a:xfrm>
            <a:off x="6431091" y="1919942"/>
            <a:ext cx="4977851" cy="780000"/>
          </a:xfrm>
          <a:prstGeom prst="rect">
            <a:avLst/>
          </a:prstGeom>
          <a:noFill/>
          <a:ln>
            <a:noFill/>
          </a:ln>
        </p:spPr>
        <p:txBody>
          <a:bodyPr spcFirstLastPara="1" wrap="square" lIns="0" tIns="0" rIns="0" bIns="0" anchor="ctr" anchorCtr="0">
            <a:noAutofit/>
          </a:bodyPr>
          <a:lstStyle/>
          <a:p>
            <a:pPr marL="0" marR="0" lvl="0" indent="0" algn="l" rtl="0">
              <a:lnSpc>
                <a:spcPct val="118000"/>
              </a:lnSpc>
              <a:spcBef>
                <a:spcPts val="0"/>
              </a:spcBef>
              <a:spcAft>
                <a:spcPts val="300"/>
              </a:spcAft>
              <a:buClr>
                <a:srgbClr val="000000"/>
              </a:buClr>
              <a:buSzPts val="1300"/>
              <a:buFont typeface="Arial"/>
              <a:buNone/>
            </a:pPr>
            <a:r>
              <a:rPr lang="en-GB" sz="1600" b="1" i="0" u="none" strike="noStrike" cap="none" dirty="0">
                <a:solidFill>
                  <a:srgbClr val="FFFFFF"/>
                </a:solidFill>
                <a:latin typeface="Calibri"/>
                <a:ea typeface="Calibri"/>
                <a:cs typeface="Calibri"/>
                <a:sym typeface="Calibri"/>
              </a:rPr>
              <a:t>Orientation dominates</a:t>
            </a:r>
          </a:p>
          <a:p>
            <a:pPr lvl="0">
              <a:lnSpc>
                <a:spcPct val="118000"/>
              </a:lnSpc>
              <a:spcAft>
                <a:spcPts val="300"/>
              </a:spcAft>
              <a:buSzPts val="1300"/>
            </a:pPr>
            <a:r>
              <a:rPr lang="en-GB" sz="1600" b="1" i="0" u="none" strike="noStrike" cap="none" dirty="0">
                <a:solidFill>
                  <a:srgbClr val="FFFFFF"/>
                </a:solidFill>
                <a:latin typeface="Calibri"/>
                <a:ea typeface="Calibri"/>
                <a:cs typeface="Calibri"/>
                <a:sym typeface="Calibri"/>
              </a:rPr>
              <a:t>100</a:t>
            </a:r>
            <a:r>
              <a:rPr lang="en-GB" b="0" i="0" u="none" strike="noStrike" cap="none" dirty="0">
                <a:solidFill>
                  <a:srgbClr val="FFFFFF"/>
                </a:solidFill>
                <a:latin typeface="Calibri"/>
                <a:ea typeface="Calibri"/>
                <a:cs typeface="Calibri"/>
                <a:sym typeface="Calibri"/>
              </a:rPr>
              <a:t> of 144 pages </a:t>
            </a:r>
            <a:r>
              <a:rPr lang="en-GB" b="0" i="0" u="none" strike="noStrike" cap="none" dirty="0">
                <a:solidFill>
                  <a:srgbClr val="FFFFFF"/>
                </a:solidFill>
                <a:latin typeface="Calibri"/>
                <a:ea typeface="Calibri"/>
                <a:cs typeface="Calibri"/>
                <a:sym typeface="Wingdings" pitchFamily="2" charset="2"/>
              </a:rPr>
              <a:t></a:t>
            </a:r>
            <a:r>
              <a:rPr lang="en-GB" dirty="0">
                <a:solidFill>
                  <a:srgbClr val="FFFFFF"/>
                </a:solidFill>
                <a:latin typeface="Calibri"/>
                <a:ea typeface="Calibri"/>
                <a:cs typeface="Calibri"/>
                <a:sym typeface="Calibri"/>
              </a:rPr>
              <a:t> </a:t>
            </a:r>
            <a:r>
              <a:rPr lang="en-GB" sz="1600" b="1" dirty="0">
                <a:solidFill>
                  <a:srgbClr val="FFFFFF"/>
                </a:solidFill>
                <a:latin typeface="Calibri"/>
                <a:ea typeface="Calibri"/>
                <a:cs typeface="Calibri"/>
                <a:sym typeface="Calibri"/>
              </a:rPr>
              <a:t>69</a:t>
            </a:r>
            <a:r>
              <a:rPr lang="en-GB" sz="1600" b="1" i="0" u="none" strike="noStrike" cap="none" dirty="0">
                <a:solidFill>
                  <a:srgbClr val="FFFFFF"/>
                </a:solidFill>
                <a:latin typeface="Calibri"/>
                <a:ea typeface="Calibri"/>
                <a:cs typeface="Calibri"/>
                <a:sym typeface="Calibri"/>
              </a:rPr>
              <a:t>% </a:t>
            </a:r>
            <a:r>
              <a:rPr lang="en-GB" b="0" i="0" u="none" strike="noStrike" cap="none" dirty="0">
                <a:solidFill>
                  <a:srgbClr val="FFFFFF"/>
                </a:solidFill>
                <a:latin typeface="Calibri"/>
                <a:ea typeface="Calibri"/>
                <a:cs typeface="Calibri"/>
                <a:sym typeface="Calibri"/>
              </a:rPr>
              <a:t>of database is </a:t>
            </a:r>
            <a:r>
              <a:rPr lang="en-GB" b="1" i="0" u="none" strike="noStrike" cap="none" dirty="0">
                <a:solidFill>
                  <a:srgbClr val="FFFFFF"/>
                </a:solidFill>
                <a:latin typeface="Calibri"/>
                <a:ea typeface="Calibri"/>
                <a:cs typeface="Calibri"/>
                <a:sym typeface="Calibri"/>
              </a:rPr>
              <a:t>Level 1 (Top) priority</a:t>
            </a:r>
          </a:p>
        </p:txBody>
      </p:sp>
      <p:sp>
        <p:nvSpPr>
          <p:cNvPr id="4517" name="Google Shape;4517;pXX"/>
          <p:cNvSpPr/>
          <p:nvPr/>
        </p:nvSpPr>
        <p:spPr>
          <a:xfrm>
            <a:off x="6310465" y="3698211"/>
            <a:ext cx="5050082" cy="780000"/>
          </a:xfrm>
          <a:prstGeom prst="roundRect">
            <a:avLst>
              <a:gd name="adj" fmla="val 6000"/>
            </a:avLst>
          </a:prstGeom>
          <a:solidFill>
            <a:srgbClr val="00C4B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8" name="Google Shape;4518;pXX"/>
          <p:cNvSpPr txBox="1"/>
          <p:nvPr/>
        </p:nvSpPr>
        <p:spPr>
          <a:xfrm>
            <a:off x="6440464" y="3701854"/>
            <a:ext cx="4441827" cy="780000"/>
          </a:xfrm>
          <a:prstGeom prst="rect">
            <a:avLst/>
          </a:prstGeom>
          <a:noFill/>
          <a:ln>
            <a:noFill/>
          </a:ln>
        </p:spPr>
        <p:txBody>
          <a:bodyPr spcFirstLastPara="1" wrap="square" lIns="0" tIns="0" rIns="0" bIns="0" anchor="ctr" anchorCtr="0">
            <a:noAutofit/>
          </a:bodyPr>
          <a:lstStyle/>
          <a:p>
            <a:pPr marL="0" marR="0" lvl="0" indent="0" algn="l" rtl="0">
              <a:lnSpc>
                <a:spcPct val="118000"/>
              </a:lnSpc>
              <a:spcBef>
                <a:spcPts val="0"/>
              </a:spcBef>
              <a:spcAft>
                <a:spcPts val="300"/>
              </a:spcAft>
              <a:buClr>
                <a:srgbClr val="000000"/>
              </a:buClr>
              <a:buSzPts val="1300"/>
              <a:buFont typeface="Arial"/>
              <a:buNone/>
            </a:pPr>
            <a:r>
              <a:rPr lang="en-GB" sz="1600" b="1" i="0" u="none" strike="noStrike" cap="none" dirty="0">
                <a:solidFill>
                  <a:srgbClr val="FFFFFF"/>
                </a:solidFill>
                <a:latin typeface="Calibri"/>
                <a:ea typeface="Calibri"/>
                <a:cs typeface="Calibri"/>
                <a:sym typeface="Calibri"/>
              </a:rPr>
              <a:t>Active Navigation</a:t>
            </a:r>
          </a:p>
          <a:p>
            <a:pPr marL="0" marR="0" lvl="0" indent="0" algn="l" rtl="0">
              <a:lnSpc>
                <a:spcPct val="118000"/>
              </a:lnSpc>
              <a:spcBef>
                <a:spcPts val="0"/>
              </a:spcBef>
              <a:spcAft>
                <a:spcPts val="300"/>
              </a:spcAft>
              <a:buClr>
                <a:srgbClr val="000000"/>
              </a:buClr>
              <a:buSzPts val="1300"/>
              <a:buFont typeface="Arial"/>
              <a:buNone/>
            </a:pPr>
            <a:r>
              <a:rPr lang="en-GB" sz="1600" b="1" dirty="0">
                <a:solidFill>
                  <a:srgbClr val="FFFFFF"/>
                </a:solidFill>
                <a:latin typeface="Calibri"/>
                <a:ea typeface="Calibri"/>
                <a:cs typeface="Calibri"/>
                <a:sym typeface="Calibri"/>
              </a:rPr>
              <a:t>38</a:t>
            </a:r>
            <a:r>
              <a:rPr lang="en-GB" dirty="0">
                <a:solidFill>
                  <a:srgbClr val="FFFFFF"/>
                </a:solidFill>
                <a:latin typeface="Calibri"/>
                <a:ea typeface="Calibri"/>
                <a:cs typeface="Calibri"/>
                <a:sym typeface="Calibri"/>
              </a:rPr>
              <a:t> of 144</a:t>
            </a:r>
            <a:r>
              <a:rPr lang="en-GB" b="0" i="0" u="none" strike="noStrike" cap="none" dirty="0">
                <a:solidFill>
                  <a:srgbClr val="FFFFFF"/>
                </a:solidFill>
                <a:latin typeface="Calibri"/>
                <a:ea typeface="Calibri"/>
                <a:cs typeface="Calibri"/>
                <a:sym typeface="Calibri"/>
              </a:rPr>
              <a:t> pages </a:t>
            </a:r>
            <a:r>
              <a:rPr lang="en-GB" b="0" i="0" u="none" strike="noStrike" cap="none" dirty="0">
                <a:solidFill>
                  <a:srgbClr val="FFFFFF"/>
                </a:solidFill>
                <a:latin typeface="Calibri"/>
                <a:ea typeface="Calibri"/>
                <a:cs typeface="Calibri"/>
                <a:sym typeface="Wingdings" pitchFamily="2" charset="2"/>
              </a:rPr>
              <a:t> </a:t>
            </a:r>
            <a:r>
              <a:rPr lang="en-GB" sz="1600" b="1" dirty="0">
                <a:solidFill>
                  <a:srgbClr val="FFFFFF"/>
                </a:solidFill>
                <a:latin typeface="Calibri"/>
                <a:ea typeface="Calibri"/>
                <a:cs typeface="Calibri"/>
                <a:sym typeface="Calibri"/>
              </a:rPr>
              <a:t>26</a:t>
            </a:r>
            <a:r>
              <a:rPr lang="en-GB" sz="1600" b="1" i="0" u="none" strike="noStrike" cap="none" dirty="0">
                <a:solidFill>
                  <a:srgbClr val="FFFFFF"/>
                </a:solidFill>
                <a:latin typeface="Calibri"/>
                <a:ea typeface="Calibri"/>
                <a:cs typeface="Calibri"/>
                <a:sym typeface="Calibri"/>
              </a:rPr>
              <a:t>% </a:t>
            </a:r>
            <a:r>
              <a:rPr lang="en-GB" b="0" i="0" u="none" strike="noStrike" cap="none" dirty="0">
                <a:solidFill>
                  <a:srgbClr val="FFFFFF"/>
                </a:solidFill>
                <a:latin typeface="Calibri"/>
                <a:ea typeface="Calibri"/>
                <a:cs typeface="Calibri"/>
                <a:sym typeface="Calibri"/>
              </a:rPr>
              <a:t>of database is </a:t>
            </a:r>
            <a:r>
              <a:rPr lang="en-GB" b="1" i="0" u="none" strike="noStrike" cap="none" dirty="0">
                <a:solidFill>
                  <a:srgbClr val="FFFFFF"/>
                </a:solidFill>
                <a:latin typeface="Calibri"/>
                <a:ea typeface="Calibri"/>
                <a:cs typeface="Calibri"/>
                <a:sym typeface="Calibri"/>
              </a:rPr>
              <a:t>Level 3 priority</a:t>
            </a:r>
          </a:p>
        </p:txBody>
      </p:sp>
      <p:sp>
        <p:nvSpPr>
          <p:cNvPr id="4519" name="Google Shape;4519;pXX"/>
          <p:cNvSpPr/>
          <p:nvPr/>
        </p:nvSpPr>
        <p:spPr>
          <a:xfrm>
            <a:off x="6310464" y="2802969"/>
            <a:ext cx="5050083" cy="780000"/>
          </a:xfrm>
          <a:prstGeom prst="roundRect">
            <a:avLst>
              <a:gd name="adj" fmla="val 6000"/>
            </a:avLst>
          </a:prstGeom>
          <a:solidFill>
            <a:srgbClr val="00C4B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0" name="Google Shape;4520;pXX"/>
          <p:cNvSpPr txBox="1"/>
          <p:nvPr/>
        </p:nvSpPr>
        <p:spPr>
          <a:xfrm>
            <a:off x="6440464" y="2805932"/>
            <a:ext cx="4228582" cy="780000"/>
          </a:xfrm>
          <a:prstGeom prst="rect">
            <a:avLst/>
          </a:prstGeom>
          <a:noFill/>
          <a:ln>
            <a:noFill/>
          </a:ln>
        </p:spPr>
        <p:txBody>
          <a:bodyPr spcFirstLastPara="1" wrap="square" lIns="0" tIns="0" rIns="0" bIns="0" anchor="ctr" anchorCtr="0">
            <a:noAutofit/>
          </a:bodyPr>
          <a:lstStyle/>
          <a:p>
            <a:pPr marL="0" marR="0" lvl="0" indent="0" algn="l" rtl="0">
              <a:lnSpc>
                <a:spcPct val="118000"/>
              </a:lnSpc>
              <a:spcBef>
                <a:spcPts val="0"/>
              </a:spcBef>
              <a:spcAft>
                <a:spcPts val="300"/>
              </a:spcAft>
              <a:buClr>
                <a:srgbClr val="000000"/>
              </a:buClr>
              <a:buSzPts val="1300"/>
              <a:buFont typeface="Arial"/>
              <a:buNone/>
            </a:pPr>
            <a:r>
              <a:rPr lang="en-GB" sz="1600" b="1" i="0" u="none" strike="noStrike" cap="none" dirty="0">
                <a:solidFill>
                  <a:srgbClr val="FFFFFF"/>
                </a:solidFill>
                <a:latin typeface="Calibri"/>
                <a:ea typeface="Calibri"/>
                <a:cs typeface="Calibri"/>
                <a:sym typeface="Calibri"/>
              </a:rPr>
              <a:t>First 48 Hours</a:t>
            </a:r>
          </a:p>
          <a:p>
            <a:pPr marL="0" marR="0" lvl="0" indent="0" algn="l" rtl="0">
              <a:lnSpc>
                <a:spcPct val="118000"/>
              </a:lnSpc>
              <a:spcBef>
                <a:spcPts val="0"/>
              </a:spcBef>
              <a:spcAft>
                <a:spcPts val="300"/>
              </a:spcAft>
              <a:buClr>
                <a:srgbClr val="000000"/>
              </a:buClr>
              <a:buSzPts val="1300"/>
              <a:buFont typeface="Arial"/>
              <a:buNone/>
            </a:pPr>
            <a:r>
              <a:rPr lang="en-GB" sz="1600" b="1" dirty="0">
                <a:solidFill>
                  <a:srgbClr val="FFFFFF"/>
                </a:solidFill>
                <a:latin typeface="Calibri"/>
                <a:ea typeface="Calibri"/>
                <a:cs typeface="Calibri"/>
                <a:sym typeface="Calibri"/>
              </a:rPr>
              <a:t>6</a:t>
            </a:r>
            <a:r>
              <a:rPr lang="en-GB" b="0" i="0" u="none" strike="noStrike" cap="none" dirty="0">
                <a:solidFill>
                  <a:srgbClr val="FFFFFF"/>
                </a:solidFill>
                <a:latin typeface="Calibri"/>
                <a:ea typeface="Calibri"/>
                <a:cs typeface="Calibri"/>
                <a:sym typeface="Calibri"/>
              </a:rPr>
              <a:t> of 144 pages </a:t>
            </a:r>
            <a:r>
              <a:rPr lang="en-GB" b="0" i="0" u="none" strike="noStrike" cap="none" dirty="0">
                <a:solidFill>
                  <a:srgbClr val="FFFFFF"/>
                </a:solidFill>
                <a:latin typeface="Calibri"/>
                <a:ea typeface="Calibri"/>
                <a:cs typeface="Calibri"/>
                <a:sym typeface="Wingdings" pitchFamily="2" charset="2"/>
              </a:rPr>
              <a:t> </a:t>
            </a:r>
            <a:r>
              <a:rPr lang="en-GB" sz="1600" b="1" i="0" u="none" strike="noStrike" cap="none" dirty="0">
                <a:solidFill>
                  <a:srgbClr val="FFFFFF"/>
                </a:solidFill>
                <a:latin typeface="Calibri"/>
                <a:ea typeface="Calibri"/>
                <a:cs typeface="Calibri"/>
                <a:sym typeface="Calibri"/>
              </a:rPr>
              <a:t>4% </a:t>
            </a:r>
            <a:r>
              <a:rPr lang="en-GB" b="0" i="0" u="none" strike="noStrike" cap="none" dirty="0">
                <a:solidFill>
                  <a:srgbClr val="FFFFFF"/>
                </a:solidFill>
                <a:latin typeface="Calibri"/>
                <a:ea typeface="Calibri"/>
                <a:cs typeface="Calibri"/>
                <a:sym typeface="Calibri"/>
              </a:rPr>
              <a:t>of database is </a:t>
            </a:r>
            <a:r>
              <a:rPr lang="en-GB" b="1" i="0" u="none" strike="noStrike" cap="none" dirty="0">
                <a:solidFill>
                  <a:srgbClr val="FFFFFF"/>
                </a:solidFill>
                <a:latin typeface="Calibri"/>
                <a:ea typeface="Calibri"/>
                <a:cs typeface="Calibri"/>
                <a:sym typeface="Calibri"/>
              </a:rPr>
              <a:t>Level 2 priority</a:t>
            </a:r>
          </a:p>
        </p:txBody>
      </p:sp>
      <p:sp>
        <p:nvSpPr>
          <p:cNvPr id="4523" name="Google Shape;4523;pXX"/>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13</a:t>
            </a:r>
            <a:endParaRPr sz="1400" b="0" i="0" u="none" strike="noStrike" cap="none">
              <a:solidFill>
                <a:srgbClr val="000000"/>
              </a:solidFill>
              <a:latin typeface="Arial"/>
              <a:ea typeface="Arial"/>
              <a:cs typeface="Arial"/>
              <a:sym typeface="Arial"/>
            </a:endParaRPr>
          </a:p>
        </p:txBody>
      </p:sp>
      <p:sp>
        <p:nvSpPr>
          <p:cNvPr id="4" name="Google Shape;693;g3f8462b1fc5_10_8">
            <a:extLst>
              <a:ext uri="{FF2B5EF4-FFF2-40B4-BE49-F238E27FC236}">
                <a16:creationId xmlns:a16="http://schemas.microsoft.com/office/drawing/2014/main" id="{683F9915-E7E6-2957-E0AD-6B5EE354F16C}"/>
              </a:ext>
            </a:extLst>
          </p:cNvPr>
          <p:cNvSpPr/>
          <p:nvPr/>
        </p:nvSpPr>
        <p:spPr>
          <a:xfrm>
            <a:off x="1142145" y="5081502"/>
            <a:ext cx="4290392" cy="1484130"/>
          </a:xfrm>
          <a:prstGeom prst="roundRect">
            <a:avLst>
              <a:gd name="adj" fmla="val 3646"/>
            </a:avLst>
          </a:prstGeom>
          <a:noFill/>
          <a:ln w="28575" cap="flat" cmpd="sng">
            <a:solidFill>
              <a:srgbClr val="C0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 name="Google Shape;694;g3f8462b1fc5_10_8">
            <a:extLst>
              <a:ext uri="{FF2B5EF4-FFF2-40B4-BE49-F238E27FC236}">
                <a16:creationId xmlns:a16="http://schemas.microsoft.com/office/drawing/2014/main" id="{20D897E4-3CD7-BEDF-6427-EE6A51DEE282}"/>
              </a:ext>
            </a:extLst>
          </p:cNvPr>
          <p:cNvSpPr txBox="1"/>
          <p:nvPr/>
        </p:nvSpPr>
        <p:spPr>
          <a:xfrm>
            <a:off x="1188050" y="5137870"/>
            <a:ext cx="4198582" cy="1369565"/>
          </a:xfrm>
          <a:prstGeom prst="rect">
            <a:avLst/>
          </a:prstGeom>
          <a:noFill/>
          <a:ln>
            <a:noFill/>
          </a:ln>
        </p:spPr>
        <p:txBody>
          <a:bodyPr spcFirstLastPara="1" wrap="square" lIns="91425" tIns="45700" rIns="91425" bIns="45700" anchor="t" anchorCtr="0">
            <a:spAutoFit/>
          </a:bodyPr>
          <a:lstStyle/>
          <a:p>
            <a:pPr lvl="0">
              <a:buSzPts val="1400"/>
            </a:pPr>
            <a:r>
              <a:rPr lang="en-GB" sz="1400" b="0" i="0" u="none" strike="noStrike" cap="none" dirty="0">
                <a:solidFill>
                  <a:schemeClr val="dk1"/>
                </a:solidFill>
                <a:latin typeface="Arial"/>
                <a:ea typeface="Arial"/>
                <a:cs typeface="Arial"/>
                <a:sym typeface="Arial"/>
              </a:rPr>
              <a:t>⚠️ </a:t>
            </a:r>
            <a:r>
              <a:rPr lang="en-GB" sz="1800" b="1" i="0" u="none" strike="noStrike" cap="none" dirty="0">
                <a:solidFill>
                  <a:srgbClr val="C00000"/>
                </a:solidFill>
                <a:latin typeface="Calibri"/>
                <a:ea typeface="Calibri"/>
                <a:cs typeface="Calibri"/>
                <a:sym typeface="Calibri"/>
              </a:rPr>
              <a:t>Gap:</a:t>
            </a:r>
            <a:r>
              <a:rPr lang="en-GB" sz="1600" b="1" i="0" u="none" strike="noStrike" cap="none" dirty="0">
                <a:solidFill>
                  <a:srgbClr val="C00000"/>
                </a:solidFill>
                <a:latin typeface="Calibri"/>
                <a:ea typeface="Calibri"/>
                <a:cs typeface="Calibri"/>
                <a:sym typeface="Calibri"/>
              </a:rPr>
              <a:t> </a:t>
            </a:r>
            <a:r>
              <a:rPr lang="en-GB" sz="1600" b="0" i="0" u="none" strike="noStrike" cap="none" dirty="0">
                <a:solidFill>
                  <a:schemeClr val="dk1"/>
                </a:solidFill>
                <a:latin typeface="Calibri"/>
                <a:ea typeface="Calibri"/>
                <a:cs typeface="Calibri"/>
                <a:sym typeface="Calibri"/>
              </a:rPr>
              <a:t>First 48 Hours content is slim across trusted sources </a:t>
            </a:r>
          </a:p>
          <a:p>
            <a:pPr lvl="0">
              <a:buSzPts val="1400"/>
            </a:pPr>
            <a:endParaRPr lang="en-GB" sz="900" b="0" i="0" u="none" strike="noStrike" cap="none" dirty="0">
              <a:solidFill>
                <a:schemeClr val="dk1"/>
              </a:solidFill>
              <a:latin typeface="Calibri"/>
              <a:ea typeface="Calibri"/>
              <a:cs typeface="Calibri"/>
              <a:sym typeface="Calibri"/>
            </a:endParaRPr>
          </a:p>
          <a:p>
            <a:pPr lvl="0">
              <a:buSzPts val="1400"/>
            </a:pPr>
            <a:r>
              <a:rPr lang="en-GB" sz="1600" b="1" dirty="0">
                <a:solidFill>
                  <a:schemeClr val="tx1"/>
                </a:solidFill>
                <a:latin typeface="Calibri"/>
                <a:ea typeface="Calibri"/>
                <a:cs typeface="Calibri"/>
                <a:sym typeface="Calibri"/>
              </a:rPr>
              <a:t>Not a flaw in our process </a:t>
            </a:r>
            <a:r>
              <a:rPr lang="en-GB" sz="1600" dirty="0">
                <a:solidFill>
                  <a:schemeClr val="tx1"/>
                </a:solidFill>
                <a:latin typeface="Calibri"/>
                <a:ea typeface="Calibri"/>
                <a:cs typeface="Calibri"/>
                <a:sym typeface="Calibri"/>
              </a:rPr>
              <a:t>= Reflects where Dutch sources concentrate their content </a:t>
            </a:r>
            <a:endParaRPr sz="1600" b="1" i="0" u="none" strike="noStrike" cap="none" dirty="0">
              <a:solidFill>
                <a:schemeClr val="tx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800"/>
              <a:buFont typeface="Arial"/>
              <a:buNone/>
            </a:pPr>
            <a:endParaRPr sz="800" b="1" i="0" u="none" strike="noStrike" cap="none" dirty="0">
              <a:solidFill>
                <a:schemeClr val="dk1"/>
              </a:solidFill>
              <a:latin typeface="Calibri"/>
              <a:ea typeface="Calibri"/>
              <a:cs typeface="Calibri"/>
              <a:sym typeface="Calibri"/>
            </a:endParaRPr>
          </a:p>
        </p:txBody>
      </p:sp>
      <p:sp>
        <p:nvSpPr>
          <p:cNvPr id="6" name="TextBox 5">
            <a:extLst>
              <a:ext uri="{FF2B5EF4-FFF2-40B4-BE49-F238E27FC236}">
                <a16:creationId xmlns:a16="http://schemas.microsoft.com/office/drawing/2014/main" id="{5C5D52E9-AB1B-4B85-ADDC-C27C48905655}"/>
              </a:ext>
            </a:extLst>
          </p:cNvPr>
          <p:cNvSpPr txBox="1"/>
          <p:nvPr/>
        </p:nvSpPr>
        <p:spPr>
          <a:xfrm>
            <a:off x="5936161" y="5137870"/>
            <a:ext cx="5404302" cy="1446550"/>
          </a:xfrm>
          <a:prstGeom prst="rect">
            <a:avLst/>
          </a:prstGeom>
          <a:noFill/>
        </p:spPr>
        <p:txBody>
          <a:bodyPr wrap="square" rtlCol="0">
            <a:spAutoFit/>
          </a:bodyPr>
          <a:lstStyle/>
          <a:p>
            <a:pPr algn="ctr"/>
            <a:r>
              <a:rPr lang="en-GB" sz="1800" b="1" dirty="0">
                <a:solidFill>
                  <a:srgbClr val="047857"/>
                </a:solidFill>
                <a:latin typeface="Calibri"/>
                <a:ea typeface="Calibri"/>
                <a:cs typeface="Calibri"/>
                <a:sym typeface="Calibri"/>
              </a:rPr>
              <a:t>Recommendation: </a:t>
            </a:r>
          </a:p>
          <a:p>
            <a:pPr algn="ctr"/>
            <a:endParaRPr lang="en-GB" sz="800" b="1" dirty="0">
              <a:solidFill>
                <a:schemeClr val="dk1"/>
              </a:solidFill>
              <a:latin typeface="Calibri"/>
              <a:ea typeface="Calibri"/>
              <a:cs typeface="Calibri"/>
              <a:sym typeface="Calibri"/>
            </a:endParaRPr>
          </a:p>
          <a:p>
            <a:pPr algn="ctr"/>
            <a:r>
              <a:rPr lang="en-GB" sz="1600" dirty="0">
                <a:solidFill>
                  <a:schemeClr val="dk1"/>
                </a:solidFill>
                <a:latin typeface="Calibri"/>
                <a:ea typeface="Calibri"/>
                <a:cs typeface="Calibri"/>
                <a:sym typeface="Calibri"/>
              </a:rPr>
              <a:t>Expand into </a:t>
            </a:r>
            <a:r>
              <a:rPr lang="en-GB" sz="1600" b="1" dirty="0">
                <a:solidFill>
                  <a:schemeClr val="dk1"/>
                </a:solidFill>
                <a:latin typeface="Calibri"/>
                <a:ea typeface="Calibri"/>
                <a:cs typeface="Calibri"/>
                <a:sym typeface="Calibri"/>
              </a:rPr>
              <a:t>peer-support and community-authored content </a:t>
            </a:r>
            <a:r>
              <a:rPr lang="en-GB" sz="1600" dirty="0">
                <a:solidFill>
                  <a:schemeClr val="dk1"/>
                </a:solidFill>
                <a:latin typeface="Calibri"/>
                <a:ea typeface="Calibri"/>
                <a:cs typeface="Calibri"/>
                <a:sym typeface="Calibri"/>
              </a:rPr>
              <a:t>(e.g. CSN's own material) to provide information that would meaningfully support this stage.  </a:t>
            </a:r>
          </a:p>
          <a:p>
            <a:endParaRPr lang="en-US" dirty="0"/>
          </a:p>
        </p:txBody>
      </p:sp>
      <p:sp>
        <p:nvSpPr>
          <p:cNvPr id="7" name="Google Shape;693;g3f8462b1fc5_10_8">
            <a:extLst>
              <a:ext uri="{FF2B5EF4-FFF2-40B4-BE49-F238E27FC236}">
                <a16:creationId xmlns:a16="http://schemas.microsoft.com/office/drawing/2014/main" id="{95CC8CFF-2EEB-409A-B3AA-1222DEF88175}"/>
              </a:ext>
            </a:extLst>
          </p:cNvPr>
          <p:cNvSpPr/>
          <p:nvPr/>
        </p:nvSpPr>
        <p:spPr>
          <a:xfrm>
            <a:off x="5776563" y="5080587"/>
            <a:ext cx="5583984" cy="1484130"/>
          </a:xfrm>
          <a:prstGeom prst="roundRect">
            <a:avLst>
              <a:gd name="adj" fmla="val 3646"/>
            </a:avLst>
          </a:prstGeom>
          <a:noFill/>
          <a:ln w="28575" cap="flat" cmpd="sng">
            <a:solidFill>
              <a:srgbClr val="04785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 name="Google Shape;321;p17">
            <a:extLst>
              <a:ext uri="{FF2B5EF4-FFF2-40B4-BE49-F238E27FC236}">
                <a16:creationId xmlns:a16="http://schemas.microsoft.com/office/drawing/2014/main" id="{8EE442B7-3C79-1B83-5777-E9EB3E0057F5}"/>
              </a:ext>
            </a:extLst>
          </p:cNvPr>
          <p:cNvSpPr txBox="1"/>
          <p:nvPr/>
        </p:nvSpPr>
        <p:spPr>
          <a:xfrm>
            <a:off x="711840" y="392619"/>
            <a:ext cx="6160908" cy="6155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dirty="0">
                <a:solidFill>
                  <a:srgbClr val="00C4B9"/>
                </a:solidFill>
                <a:latin typeface="Playfair Display"/>
                <a:ea typeface="Playfair Display"/>
                <a:cs typeface="Playfair Display"/>
                <a:sym typeface="Playfair Display"/>
              </a:rPr>
              <a:t>Stage/Priority coverage </a:t>
            </a:r>
            <a:endParaRPr sz="3400" b="1" i="0" u="none" strike="noStrike" cap="none" dirty="0">
              <a:solidFill>
                <a:srgbClr val="00C4B9"/>
              </a:solidFill>
              <a:latin typeface="Playfair Display"/>
              <a:ea typeface="Playfair Display"/>
              <a:cs typeface="Playfair Display"/>
              <a:sym typeface="Playfair Display"/>
            </a:endParaRPr>
          </a:p>
        </p:txBody>
      </p:sp>
      <p:sp>
        <p:nvSpPr>
          <p:cNvPr id="10" name="Google Shape;4015;pXX">
            <a:extLst>
              <a:ext uri="{FF2B5EF4-FFF2-40B4-BE49-F238E27FC236}">
                <a16:creationId xmlns:a16="http://schemas.microsoft.com/office/drawing/2014/main" id="{B54FC564-F167-531C-4FD4-4B362C1F69AD}"/>
              </a:ext>
            </a:extLst>
          </p:cNvPr>
          <p:cNvSpPr/>
          <p:nvPr/>
        </p:nvSpPr>
        <p:spPr>
          <a:xfrm>
            <a:off x="1552931" y="2084181"/>
            <a:ext cx="4406799" cy="278574"/>
          </a:xfrm>
          <a:prstGeom prst="roundRect">
            <a:avLst>
              <a:gd name="adj" fmla="val 6000"/>
            </a:avLst>
          </a:prstGeom>
          <a:solidFill>
            <a:schemeClr val="bg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2BF31D44-3E73-283F-D722-5C5C3B357098}"/>
              </a:ext>
            </a:extLst>
          </p:cNvPr>
          <p:cNvPicPr>
            <a:picLocks noChangeAspect="1"/>
          </p:cNvPicPr>
          <p:nvPr/>
        </p:nvPicPr>
        <p:blipFill>
          <a:blip r:embed="rId2"/>
          <a:stretch>
            <a:fillRect/>
          </a:stretch>
        </p:blipFill>
        <p:spPr>
          <a:xfrm>
            <a:off x="1106289" y="2062275"/>
            <a:ext cx="4873173" cy="254110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p:cNvGrpSpPr/>
        <p:nvPr/>
      </p:nvGrpSpPr>
      <p:grpSpPr>
        <a:xfrm>
          <a:off x="0" y="0"/>
          <a:ext cx="0" cy="0"/>
          <a:chOff x="0" y="0"/>
          <a:chExt cx="0" cy="0"/>
        </a:xfrm>
      </p:grpSpPr>
      <p:sp>
        <p:nvSpPr>
          <p:cNvPr id="4703" name="Google Shape;4703;pXX"/>
          <p:cNvSpPr txBox="1"/>
          <p:nvPr/>
        </p:nvSpPr>
        <p:spPr>
          <a:xfrm>
            <a:off x="557057" y="828291"/>
            <a:ext cx="10546080" cy="584735"/>
          </a:xfrm>
          <a:prstGeom prst="rect">
            <a:avLst/>
          </a:prstGeom>
          <a:noFill/>
          <a:ln>
            <a:noFill/>
          </a:ln>
        </p:spPr>
        <p:txBody>
          <a:bodyPr spcFirstLastPara="1" wrap="square" lIns="91425" tIns="45700" rIns="91425" bIns="45700" anchor="t" anchorCtr="0">
            <a:spAutoFit/>
          </a:bodyPr>
          <a:lstStyle/>
          <a:p>
            <a:pPr marL="0" marR="0" lvl="0" indent="0" rtl="0">
              <a:lnSpc>
                <a:spcPct val="100000"/>
              </a:lnSpc>
              <a:spcBef>
                <a:spcPts val="0"/>
              </a:spcBef>
              <a:spcAft>
                <a:spcPts val="0"/>
              </a:spcAft>
              <a:buClr>
                <a:srgbClr val="000000"/>
              </a:buClr>
              <a:buSzPts val="1800"/>
              <a:buFont typeface="Arial"/>
              <a:buNone/>
            </a:pPr>
            <a:r>
              <a:rPr lang="en-GB" sz="1600" b="1" i="0" u="none" strike="noStrike" cap="none" dirty="0">
                <a:solidFill>
                  <a:srgbClr val="00C4B9"/>
                </a:solidFill>
                <a:latin typeface="Calibri"/>
                <a:ea typeface="Calibri"/>
                <a:cs typeface="Calibri"/>
                <a:sym typeface="Calibri"/>
              </a:rPr>
              <a:t>BRIEF QUESTION:  </a:t>
            </a:r>
            <a:r>
              <a:rPr lang="en-GB" sz="1600" b="0" i="0" u="none" strike="noStrike" cap="none" dirty="0">
                <a:solidFill>
                  <a:srgbClr val="6B7280"/>
                </a:solidFill>
                <a:latin typeface="Calibri"/>
                <a:ea typeface="Calibri"/>
                <a:cs typeface="Calibri"/>
                <a:sym typeface="Calibri"/>
              </a:rPr>
              <a:t>Which sources best answer CSN's community questions about orientation, healthcare roles, rights, insurance, and referrals?</a:t>
            </a:r>
            <a:endParaRPr sz="1600" b="0" i="0" u="none" strike="noStrike" cap="none" dirty="0">
              <a:solidFill>
                <a:srgbClr val="6B7280"/>
              </a:solidFill>
              <a:latin typeface="Calibri"/>
              <a:ea typeface="Calibri"/>
              <a:cs typeface="Calibri"/>
              <a:sym typeface="Calibri"/>
            </a:endParaRPr>
          </a:p>
        </p:txBody>
      </p:sp>
      <p:sp>
        <p:nvSpPr>
          <p:cNvPr id="4704" name="Google Shape;4704;pXX"/>
          <p:cNvSpPr/>
          <p:nvPr/>
        </p:nvSpPr>
        <p:spPr>
          <a:xfrm>
            <a:off x="1004698" y="4150717"/>
            <a:ext cx="5320000" cy="2121335"/>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5" name="Google Shape;4705;pXX"/>
          <p:cNvSpPr/>
          <p:nvPr/>
        </p:nvSpPr>
        <p:spPr>
          <a:xfrm>
            <a:off x="1034698" y="4180717"/>
            <a:ext cx="5260000" cy="290040"/>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6" name="Google Shape;4706;pXX"/>
          <p:cNvSpPr/>
          <p:nvPr/>
        </p:nvSpPr>
        <p:spPr>
          <a:xfrm>
            <a:off x="1164698" y="4295737"/>
            <a:ext cx="60000" cy="600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7" name="Google Shape;4707;pXX"/>
          <p:cNvSpPr/>
          <p:nvPr/>
        </p:nvSpPr>
        <p:spPr>
          <a:xfrm>
            <a:off x="1284698" y="4295737"/>
            <a:ext cx="60000" cy="600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8" name="Google Shape;4708;pXX"/>
          <p:cNvSpPr/>
          <p:nvPr/>
        </p:nvSpPr>
        <p:spPr>
          <a:xfrm>
            <a:off x="1404698" y="4295737"/>
            <a:ext cx="60000" cy="600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9" name="Google Shape;4709;pXX"/>
          <p:cNvSpPr txBox="1"/>
          <p:nvPr/>
        </p:nvSpPr>
        <p:spPr>
          <a:xfrm>
            <a:off x="1594698" y="4180717"/>
            <a:ext cx="3290000" cy="29004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sz="1100" b="1" i="0" u="none" strike="noStrike" cap="none">
                <a:solidFill>
                  <a:srgbClr val="FFFFFF"/>
                </a:solidFill>
                <a:latin typeface="Calibri"/>
                <a:ea typeface="Calibri"/>
                <a:cs typeface="Calibri"/>
                <a:sym typeface="Calibri"/>
              </a:rPr>
              <a:t>CSN_DATASHEET_DASHBOARD.twb</a:t>
            </a:r>
            <a:endParaRPr sz="1100" b="1" i="0" u="none" strike="noStrike" cap="none">
              <a:solidFill>
                <a:srgbClr val="FFFFFF"/>
              </a:solidFill>
              <a:latin typeface="Calibri"/>
              <a:ea typeface="Calibri"/>
              <a:cs typeface="Calibri"/>
              <a:sym typeface="Calibri"/>
            </a:endParaRPr>
          </a:p>
        </p:txBody>
      </p:sp>
      <p:sp>
        <p:nvSpPr>
          <p:cNvPr id="4710" name="Google Shape;4710;pXX"/>
          <p:cNvSpPr/>
          <p:nvPr/>
        </p:nvSpPr>
        <p:spPr>
          <a:xfrm>
            <a:off x="4914698" y="4211437"/>
            <a:ext cx="1350000" cy="22860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1" name="Google Shape;4711;pXX"/>
          <p:cNvSpPr txBox="1"/>
          <p:nvPr/>
        </p:nvSpPr>
        <p:spPr>
          <a:xfrm>
            <a:off x="4914698" y="4211437"/>
            <a:ext cx="1350000" cy="22860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000000"/>
              </a:buClr>
              <a:buSzPts val="1300"/>
              <a:buFont typeface="Arial"/>
              <a:buNone/>
            </a:pPr>
            <a:r>
              <a:rPr lang="en-GB" sz="900" b="1" i="0" u="none" strike="noStrike" cap="none" dirty="0">
                <a:solidFill>
                  <a:srgbClr val="1A1F5C"/>
                </a:solidFill>
                <a:latin typeface="Calibri"/>
                <a:ea typeface="Calibri"/>
                <a:cs typeface="Calibri"/>
                <a:sym typeface="Calibri"/>
              </a:rPr>
              <a:t>DASHBOARD 1</a:t>
            </a:r>
            <a:endParaRPr sz="900" b="1" i="0" u="none" strike="noStrike" cap="none" dirty="0">
              <a:solidFill>
                <a:srgbClr val="1A1F5C"/>
              </a:solidFill>
              <a:latin typeface="Calibri"/>
              <a:ea typeface="Calibri"/>
              <a:cs typeface="Calibri"/>
              <a:sym typeface="Calibri"/>
            </a:endParaRPr>
          </a:p>
        </p:txBody>
      </p:sp>
      <p:sp>
        <p:nvSpPr>
          <p:cNvPr id="4719" name="Google Shape;4719;pXX"/>
          <p:cNvSpPr/>
          <p:nvPr/>
        </p:nvSpPr>
        <p:spPr>
          <a:xfrm>
            <a:off x="6687829" y="2378883"/>
            <a:ext cx="4426786" cy="3893170"/>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0" name="Google Shape;4720;pXX"/>
          <p:cNvSpPr txBox="1"/>
          <p:nvPr/>
        </p:nvSpPr>
        <p:spPr>
          <a:xfrm>
            <a:off x="6811486" y="2373244"/>
            <a:ext cx="4446080" cy="484888"/>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sz="1600" b="1" i="0" u="none" strike="noStrike" cap="none" dirty="0">
                <a:solidFill>
                  <a:srgbClr val="1A1F5C"/>
                </a:solidFill>
                <a:latin typeface="Calibri"/>
                <a:ea typeface="Calibri"/>
                <a:cs typeface="Calibri"/>
                <a:sym typeface="Calibri"/>
              </a:rPr>
              <a:t>Question Coverage</a:t>
            </a:r>
            <a:endParaRPr sz="1600" b="1" i="0" u="none" strike="noStrike" cap="none" dirty="0">
              <a:solidFill>
                <a:srgbClr val="1A1F5C"/>
              </a:solidFill>
              <a:latin typeface="Calibri"/>
              <a:ea typeface="Calibri"/>
              <a:cs typeface="Calibri"/>
              <a:sym typeface="Calibri"/>
            </a:endParaRPr>
          </a:p>
        </p:txBody>
      </p:sp>
      <p:sp>
        <p:nvSpPr>
          <p:cNvPr id="4721" name="Google Shape;4721;pXX"/>
          <p:cNvSpPr txBox="1"/>
          <p:nvPr/>
        </p:nvSpPr>
        <p:spPr>
          <a:xfrm>
            <a:off x="6811486" y="2853093"/>
            <a:ext cx="3023334" cy="484888"/>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b="0" i="0" u="none" strike="noStrike" cap="none" dirty="0">
                <a:solidFill>
                  <a:srgbClr val="374151"/>
                </a:solidFill>
                <a:latin typeface="Calibri"/>
                <a:ea typeface="Calibri"/>
                <a:cs typeface="Calibri"/>
                <a:sym typeface="Calibri"/>
              </a:rPr>
              <a:t>What does my health insurance actually cover, and what will it cost me?</a:t>
            </a:r>
            <a:endParaRPr b="0" i="0" u="none" strike="noStrike" cap="none" dirty="0">
              <a:solidFill>
                <a:srgbClr val="374151"/>
              </a:solidFill>
              <a:latin typeface="Calibri"/>
              <a:ea typeface="Calibri"/>
              <a:cs typeface="Calibri"/>
              <a:sym typeface="Calibri"/>
            </a:endParaRPr>
          </a:p>
        </p:txBody>
      </p:sp>
      <p:sp>
        <p:nvSpPr>
          <p:cNvPr id="4722" name="Google Shape;4722;pXX"/>
          <p:cNvSpPr txBox="1"/>
          <p:nvPr/>
        </p:nvSpPr>
        <p:spPr>
          <a:xfrm>
            <a:off x="9917462" y="2803498"/>
            <a:ext cx="1342746" cy="484888"/>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b="1" i="0" u="none" strike="noStrike" cap="none" dirty="0">
                <a:solidFill>
                  <a:srgbClr val="00C4B9"/>
                </a:solidFill>
                <a:latin typeface="Calibri"/>
                <a:ea typeface="Calibri"/>
                <a:cs typeface="Calibri"/>
                <a:sym typeface="Calibri"/>
              </a:rPr>
              <a:t>37 pages</a:t>
            </a:r>
            <a:endParaRPr b="1" i="0" u="none" strike="noStrike" cap="none" dirty="0">
              <a:solidFill>
                <a:srgbClr val="00C4B9"/>
              </a:solidFill>
              <a:latin typeface="Calibri"/>
              <a:ea typeface="Calibri"/>
              <a:cs typeface="Calibri"/>
              <a:sym typeface="Calibri"/>
            </a:endParaRPr>
          </a:p>
        </p:txBody>
      </p:sp>
      <p:sp>
        <p:nvSpPr>
          <p:cNvPr id="4723" name="Google Shape;4723;pXX"/>
          <p:cNvSpPr txBox="1"/>
          <p:nvPr/>
        </p:nvSpPr>
        <p:spPr>
          <a:xfrm>
            <a:off x="6811486" y="3412707"/>
            <a:ext cx="3023334" cy="484888"/>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b="0" i="0" u="none" strike="noStrike" cap="none" dirty="0">
                <a:solidFill>
                  <a:srgbClr val="374151"/>
                </a:solidFill>
                <a:latin typeface="Calibri"/>
                <a:ea typeface="Calibri"/>
                <a:cs typeface="Calibri"/>
                <a:sym typeface="Calibri"/>
              </a:rPr>
              <a:t>What should I expect when I visit my GP, and how does registering work?</a:t>
            </a:r>
            <a:endParaRPr b="0" i="0" u="none" strike="noStrike" cap="none" dirty="0">
              <a:solidFill>
                <a:srgbClr val="374151"/>
              </a:solidFill>
              <a:latin typeface="Calibri"/>
              <a:ea typeface="Calibri"/>
              <a:cs typeface="Calibri"/>
              <a:sym typeface="Calibri"/>
            </a:endParaRPr>
          </a:p>
        </p:txBody>
      </p:sp>
      <p:sp>
        <p:nvSpPr>
          <p:cNvPr id="4724" name="Google Shape;4724;pXX"/>
          <p:cNvSpPr txBox="1"/>
          <p:nvPr/>
        </p:nvSpPr>
        <p:spPr>
          <a:xfrm>
            <a:off x="9920111" y="3401020"/>
            <a:ext cx="1342746" cy="484888"/>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b="1" i="0" u="none" strike="noStrike" cap="none" dirty="0">
                <a:solidFill>
                  <a:srgbClr val="00C4B9"/>
                </a:solidFill>
                <a:latin typeface="Calibri"/>
                <a:ea typeface="Calibri"/>
                <a:cs typeface="Calibri"/>
                <a:sym typeface="Calibri"/>
              </a:rPr>
              <a:t>19 pages</a:t>
            </a:r>
            <a:endParaRPr b="1" i="0" u="none" strike="noStrike" cap="none" dirty="0">
              <a:solidFill>
                <a:srgbClr val="00C4B9"/>
              </a:solidFill>
              <a:latin typeface="Calibri"/>
              <a:ea typeface="Calibri"/>
              <a:cs typeface="Calibri"/>
              <a:sym typeface="Calibri"/>
            </a:endParaRPr>
          </a:p>
        </p:txBody>
      </p:sp>
      <p:sp>
        <p:nvSpPr>
          <p:cNvPr id="4725" name="Google Shape;4725;pXX"/>
          <p:cNvSpPr txBox="1"/>
          <p:nvPr/>
        </p:nvSpPr>
        <p:spPr>
          <a:xfrm>
            <a:off x="6824878" y="3888883"/>
            <a:ext cx="3023334" cy="484888"/>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b="0" i="0" u="none" strike="noStrike" cap="none" dirty="0">
                <a:solidFill>
                  <a:srgbClr val="374151"/>
                </a:solidFill>
                <a:latin typeface="Calibri"/>
                <a:ea typeface="Calibri"/>
                <a:cs typeface="Calibri"/>
                <a:sym typeface="Calibri"/>
              </a:rPr>
              <a:t>What additional services can I access?</a:t>
            </a:r>
            <a:endParaRPr b="0" i="0" u="none" strike="noStrike" cap="none" dirty="0">
              <a:solidFill>
                <a:srgbClr val="374151"/>
              </a:solidFill>
              <a:latin typeface="Calibri"/>
              <a:ea typeface="Calibri"/>
              <a:cs typeface="Calibri"/>
              <a:sym typeface="Calibri"/>
            </a:endParaRPr>
          </a:p>
        </p:txBody>
      </p:sp>
      <p:sp>
        <p:nvSpPr>
          <p:cNvPr id="4726" name="Google Shape;4726;pXX"/>
          <p:cNvSpPr txBox="1"/>
          <p:nvPr/>
        </p:nvSpPr>
        <p:spPr>
          <a:xfrm>
            <a:off x="9940679" y="3873477"/>
            <a:ext cx="1342746" cy="484888"/>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b="1" i="0" u="none" strike="noStrike" cap="none" dirty="0">
                <a:solidFill>
                  <a:srgbClr val="00C4B9"/>
                </a:solidFill>
                <a:latin typeface="Calibri"/>
                <a:ea typeface="Calibri"/>
                <a:cs typeface="Calibri"/>
                <a:sym typeface="Calibri"/>
              </a:rPr>
              <a:t>14 pages</a:t>
            </a:r>
            <a:endParaRPr b="1" i="0" u="none" strike="noStrike" cap="none" dirty="0">
              <a:solidFill>
                <a:srgbClr val="00C4B9"/>
              </a:solidFill>
              <a:latin typeface="Calibri"/>
              <a:ea typeface="Calibri"/>
              <a:cs typeface="Calibri"/>
              <a:sym typeface="Calibri"/>
            </a:endParaRPr>
          </a:p>
        </p:txBody>
      </p:sp>
      <p:sp>
        <p:nvSpPr>
          <p:cNvPr id="4727" name="Google Shape;4727;pXX"/>
          <p:cNvSpPr txBox="1"/>
          <p:nvPr/>
        </p:nvSpPr>
        <p:spPr>
          <a:xfrm>
            <a:off x="6824878" y="4335815"/>
            <a:ext cx="3023334" cy="484888"/>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b="0" i="0" u="none" strike="noStrike" cap="none" dirty="0">
                <a:solidFill>
                  <a:srgbClr val="374151"/>
                </a:solidFill>
                <a:latin typeface="Calibri"/>
                <a:ea typeface="Calibri"/>
                <a:cs typeface="Calibri"/>
                <a:sym typeface="Calibri"/>
              </a:rPr>
              <a:t>What are my general rights and responsibilities as a patient?</a:t>
            </a:r>
            <a:endParaRPr b="0" i="0" u="none" strike="noStrike" cap="none" dirty="0">
              <a:solidFill>
                <a:srgbClr val="374151"/>
              </a:solidFill>
              <a:latin typeface="Calibri"/>
              <a:ea typeface="Calibri"/>
              <a:cs typeface="Calibri"/>
              <a:sym typeface="Calibri"/>
            </a:endParaRPr>
          </a:p>
        </p:txBody>
      </p:sp>
      <p:sp>
        <p:nvSpPr>
          <p:cNvPr id="4728" name="Google Shape;4728;pXX"/>
          <p:cNvSpPr txBox="1"/>
          <p:nvPr/>
        </p:nvSpPr>
        <p:spPr>
          <a:xfrm>
            <a:off x="9940679" y="4351789"/>
            <a:ext cx="1342746" cy="484888"/>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b="1" i="0" u="none" strike="noStrike" cap="none" dirty="0">
                <a:solidFill>
                  <a:srgbClr val="00C4B9"/>
                </a:solidFill>
                <a:latin typeface="Calibri"/>
                <a:ea typeface="Calibri"/>
                <a:cs typeface="Calibri"/>
                <a:sym typeface="Calibri"/>
              </a:rPr>
              <a:t>12 pages</a:t>
            </a:r>
            <a:endParaRPr b="1" i="0" u="none" strike="noStrike" cap="none" dirty="0">
              <a:solidFill>
                <a:srgbClr val="00C4B9"/>
              </a:solidFill>
              <a:latin typeface="Calibri"/>
              <a:ea typeface="Calibri"/>
              <a:cs typeface="Calibri"/>
              <a:sym typeface="Calibri"/>
            </a:endParaRPr>
          </a:p>
        </p:txBody>
      </p:sp>
      <p:sp>
        <p:nvSpPr>
          <p:cNvPr id="4729" name="Google Shape;4729;pXX"/>
          <p:cNvSpPr txBox="1"/>
          <p:nvPr/>
        </p:nvSpPr>
        <p:spPr>
          <a:xfrm>
            <a:off x="6807274" y="4894245"/>
            <a:ext cx="3023334" cy="484888"/>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b="0" i="0" u="none" strike="noStrike" cap="none" dirty="0">
                <a:solidFill>
                  <a:srgbClr val="374151"/>
                </a:solidFill>
                <a:latin typeface="Calibri"/>
                <a:ea typeface="Calibri"/>
                <a:cs typeface="Calibri"/>
                <a:sym typeface="Calibri"/>
              </a:rPr>
              <a:t>How do I get referred to psych care, physiotherapy or fertility support?</a:t>
            </a:r>
            <a:endParaRPr b="0" i="0" u="none" strike="noStrike" cap="none" dirty="0">
              <a:solidFill>
                <a:srgbClr val="374151"/>
              </a:solidFill>
              <a:latin typeface="Calibri"/>
              <a:ea typeface="Calibri"/>
              <a:cs typeface="Calibri"/>
              <a:sym typeface="Calibri"/>
            </a:endParaRPr>
          </a:p>
        </p:txBody>
      </p:sp>
      <p:sp>
        <p:nvSpPr>
          <p:cNvPr id="4730" name="Google Shape;4730;pXX"/>
          <p:cNvSpPr txBox="1"/>
          <p:nvPr/>
        </p:nvSpPr>
        <p:spPr>
          <a:xfrm>
            <a:off x="9978848" y="4886028"/>
            <a:ext cx="1342746" cy="484888"/>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b="1" i="0" u="none" strike="noStrike" cap="none" dirty="0">
                <a:solidFill>
                  <a:srgbClr val="00C4B9"/>
                </a:solidFill>
                <a:latin typeface="Calibri"/>
                <a:ea typeface="Calibri"/>
                <a:cs typeface="Calibri"/>
                <a:sym typeface="Calibri"/>
              </a:rPr>
              <a:t>9 pages</a:t>
            </a:r>
            <a:endParaRPr b="1" i="0" u="none" strike="noStrike" cap="none" dirty="0">
              <a:solidFill>
                <a:srgbClr val="00C4B9"/>
              </a:solidFill>
              <a:latin typeface="Calibri"/>
              <a:ea typeface="Calibri"/>
              <a:cs typeface="Calibri"/>
              <a:sym typeface="Calibri"/>
            </a:endParaRPr>
          </a:p>
        </p:txBody>
      </p:sp>
      <p:sp>
        <p:nvSpPr>
          <p:cNvPr id="4731" name="Google Shape;4731;pXX"/>
          <p:cNvSpPr txBox="1"/>
          <p:nvPr/>
        </p:nvSpPr>
        <p:spPr>
          <a:xfrm>
            <a:off x="6824878" y="5460256"/>
            <a:ext cx="3023334" cy="484888"/>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b="0" i="0" u="none" strike="noStrike" cap="none" dirty="0">
                <a:solidFill>
                  <a:srgbClr val="374151"/>
                </a:solidFill>
                <a:latin typeface="Calibri"/>
                <a:ea typeface="Calibri"/>
                <a:cs typeface="Calibri"/>
                <a:sym typeface="Calibri"/>
              </a:rPr>
              <a:t>How do I find reliable health information or a trustworthy provider?</a:t>
            </a:r>
            <a:endParaRPr b="0" i="0" u="none" strike="noStrike" cap="none" dirty="0">
              <a:solidFill>
                <a:srgbClr val="374151"/>
              </a:solidFill>
              <a:latin typeface="Calibri"/>
              <a:ea typeface="Calibri"/>
              <a:cs typeface="Calibri"/>
              <a:sym typeface="Calibri"/>
            </a:endParaRPr>
          </a:p>
        </p:txBody>
      </p:sp>
      <p:sp>
        <p:nvSpPr>
          <p:cNvPr id="4732" name="Google Shape;4732;pXX"/>
          <p:cNvSpPr txBox="1"/>
          <p:nvPr/>
        </p:nvSpPr>
        <p:spPr>
          <a:xfrm>
            <a:off x="9986642" y="5440782"/>
            <a:ext cx="1342746" cy="484888"/>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b="1" i="0" u="none" strike="noStrike" cap="none" dirty="0">
                <a:solidFill>
                  <a:srgbClr val="00C4B9"/>
                </a:solidFill>
                <a:latin typeface="Calibri"/>
                <a:ea typeface="Calibri"/>
                <a:cs typeface="Calibri"/>
                <a:sym typeface="Calibri"/>
              </a:rPr>
              <a:t>9 pages</a:t>
            </a:r>
            <a:endParaRPr b="1" i="0" u="none" strike="noStrike" cap="none" dirty="0">
              <a:solidFill>
                <a:srgbClr val="00C4B9"/>
              </a:solidFill>
              <a:latin typeface="Calibri"/>
              <a:ea typeface="Calibri"/>
              <a:cs typeface="Calibri"/>
              <a:sym typeface="Calibri"/>
            </a:endParaRPr>
          </a:p>
        </p:txBody>
      </p:sp>
      <p:sp>
        <p:nvSpPr>
          <p:cNvPr id="4733" name="Google Shape;4733;pXX"/>
          <p:cNvSpPr txBox="1"/>
          <p:nvPr/>
        </p:nvSpPr>
        <p:spPr>
          <a:xfrm>
            <a:off x="6780224" y="6317141"/>
            <a:ext cx="4241995" cy="369439"/>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000000"/>
              </a:buClr>
              <a:buSzPts val="1300"/>
              <a:buFont typeface="Arial"/>
              <a:buNone/>
            </a:pPr>
            <a:r>
              <a:rPr lang="en-GB" b="0" i="0" u="none" strike="noStrike" cap="none" dirty="0">
                <a:solidFill>
                  <a:srgbClr val="6B7280"/>
                </a:solidFill>
                <a:latin typeface="Calibri"/>
                <a:ea typeface="Calibri"/>
                <a:cs typeface="Calibri"/>
                <a:sym typeface="Calibri"/>
              </a:rPr>
              <a:t>Top 6 of 22 tracked questions, by number of source pages.</a:t>
            </a:r>
            <a:endParaRPr b="0" i="0" u="none" strike="noStrike" cap="none" dirty="0">
              <a:solidFill>
                <a:srgbClr val="6B7280"/>
              </a:solidFill>
              <a:latin typeface="Calibri"/>
              <a:ea typeface="Calibri"/>
              <a:cs typeface="Calibri"/>
              <a:sym typeface="Calibri"/>
            </a:endParaRPr>
          </a:p>
        </p:txBody>
      </p:sp>
      <p:sp>
        <p:nvSpPr>
          <p:cNvPr id="4734" name="Google Shape;4734;pXX"/>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14</a:t>
            </a:r>
            <a:endParaRPr sz="1400" b="0" i="0" u="none" strike="noStrike" cap="none">
              <a:solidFill>
                <a:srgbClr val="000000"/>
              </a:solidFill>
              <a:latin typeface="Arial"/>
              <a:ea typeface="Arial"/>
              <a:cs typeface="Arial"/>
              <a:sym typeface="Arial"/>
            </a:endParaRPr>
          </a:p>
        </p:txBody>
      </p:sp>
      <p:sp>
        <p:nvSpPr>
          <p:cNvPr id="2" name="Google Shape;321;p17">
            <a:extLst>
              <a:ext uri="{FF2B5EF4-FFF2-40B4-BE49-F238E27FC236}">
                <a16:creationId xmlns:a16="http://schemas.microsoft.com/office/drawing/2014/main" id="{539E518D-EEB2-1843-DF26-D0AE02F91B69}"/>
              </a:ext>
            </a:extLst>
          </p:cNvPr>
          <p:cNvSpPr txBox="1"/>
          <p:nvPr/>
        </p:nvSpPr>
        <p:spPr>
          <a:xfrm>
            <a:off x="557057" y="255257"/>
            <a:ext cx="10350000" cy="6155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dirty="0">
                <a:solidFill>
                  <a:srgbClr val="00C4B9"/>
                </a:solidFill>
                <a:latin typeface="Playfair Display"/>
                <a:ea typeface="Playfair Display"/>
                <a:cs typeface="Playfair Display"/>
                <a:sym typeface="Playfair Display"/>
              </a:rPr>
              <a:t>Best Sources by Question Coverage </a:t>
            </a:r>
            <a:endParaRPr sz="1000" b="1" i="0" u="none" strike="noStrike" cap="none" dirty="0">
              <a:solidFill>
                <a:srgbClr val="00C4B9"/>
              </a:solidFill>
              <a:latin typeface="Playfair Display"/>
              <a:ea typeface="Playfair Display"/>
              <a:cs typeface="Playfair Display"/>
              <a:sym typeface="Playfair Display"/>
            </a:endParaRPr>
          </a:p>
        </p:txBody>
      </p:sp>
      <p:sp>
        <p:nvSpPr>
          <p:cNvPr id="6" name="Google Shape;186;p6">
            <a:extLst>
              <a:ext uri="{FF2B5EF4-FFF2-40B4-BE49-F238E27FC236}">
                <a16:creationId xmlns:a16="http://schemas.microsoft.com/office/drawing/2014/main" id="{820D4103-C54A-D00D-8761-C6C1706156B3}"/>
              </a:ext>
            </a:extLst>
          </p:cNvPr>
          <p:cNvSpPr/>
          <p:nvPr/>
        </p:nvSpPr>
        <p:spPr>
          <a:xfrm>
            <a:off x="1004117" y="1619268"/>
            <a:ext cx="9972848" cy="461965"/>
          </a:xfrm>
          <a:prstGeom prst="roundRect">
            <a:avLst>
              <a:gd name="adj" fmla="val 6000"/>
            </a:avLst>
          </a:prstGeom>
          <a:solidFill>
            <a:srgbClr val="DFF7F5"/>
          </a:solidFill>
          <a:ln w="28575">
            <a:solidFill>
              <a:srgbClr val="00C4B9"/>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 name="Google Shape;730;p11">
            <a:extLst>
              <a:ext uri="{FF2B5EF4-FFF2-40B4-BE49-F238E27FC236}">
                <a16:creationId xmlns:a16="http://schemas.microsoft.com/office/drawing/2014/main" id="{83315C4E-0B22-9C1A-E995-9415737C6196}"/>
              </a:ext>
            </a:extLst>
          </p:cNvPr>
          <p:cNvSpPr txBox="1"/>
          <p:nvPr/>
        </p:nvSpPr>
        <p:spPr>
          <a:xfrm>
            <a:off x="506505" y="1685296"/>
            <a:ext cx="10606679"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600" b="1" i="0" u="none" strike="noStrike" cap="none" dirty="0">
                <a:solidFill>
                  <a:schemeClr val="tx1"/>
                </a:solidFill>
                <a:latin typeface="Calibri"/>
                <a:ea typeface="Calibri"/>
                <a:cs typeface="Calibri"/>
                <a:sym typeface="Calibri"/>
              </a:rPr>
              <a:t>All 144 pages </a:t>
            </a:r>
            <a:r>
              <a:rPr lang="en-GB" sz="1600" i="0" u="none" strike="noStrike" cap="none" dirty="0">
                <a:solidFill>
                  <a:schemeClr val="tx1"/>
                </a:solidFill>
                <a:latin typeface="Calibri"/>
                <a:ea typeface="Calibri"/>
                <a:cs typeface="Calibri"/>
                <a:sym typeface="Calibri"/>
              </a:rPr>
              <a:t>mapped against </a:t>
            </a:r>
            <a:r>
              <a:rPr lang="en-GB" sz="1600" b="1" i="0" u="none" strike="noStrike" cap="none" dirty="0">
                <a:solidFill>
                  <a:schemeClr val="tx1"/>
                </a:solidFill>
                <a:latin typeface="Calibri"/>
                <a:ea typeface="Calibri"/>
                <a:cs typeface="Calibri"/>
                <a:sym typeface="Calibri"/>
              </a:rPr>
              <a:t>CSN’s 17 community questions + 5 additional Qs </a:t>
            </a:r>
            <a:r>
              <a:rPr lang="en-GB" sz="1600" i="0" u="none" strike="noStrike" cap="none" dirty="0">
                <a:solidFill>
                  <a:schemeClr val="tx1"/>
                </a:solidFill>
                <a:latin typeface="Calibri"/>
                <a:ea typeface="Calibri"/>
                <a:cs typeface="Calibri"/>
                <a:sym typeface="Calibri"/>
              </a:rPr>
              <a:t>added under the original headers</a:t>
            </a:r>
            <a:endParaRPr sz="1600" i="0" u="none" strike="noStrike" cap="none" dirty="0">
              <a:solidFill>
                <a:schemeClr val="tx1"/>
              </a:solidFill>
              <a:latin typeface="Arial"/>
              <a:ea typeface="Arial"/>
              <a:cs typeface="Arial"/>
              <a:sym typeface="Arial"/>
            </a:endParaRPr>
          </a:p>
        </p:txBody>
      </p:sp>
      <p:sp>
        <p:nvSpPr>
          <p:cNvPr id="7" name="Google Shape;4716;pXX">
            <a:extLst>
              <a:ext uri="{FF2B5EF4-FFF2-40B4-BE49-F238E27FC236}">
                <a16:creationId xmlns:a16="http://schemas.microsoft.com/office/drawing/2014/main" id="{EE4BD989-074A-11B1-5FD2-16E2E1B0F2C2}"/>
              </a:ext>
            </a:extLst>
          </p:cNvPr>
          <p:cNvSpPr txBox="1"/>
          <p:nvPr/>
        </p:nvSpPr>
        <p:spPr>
          <a:xfrm>
            <a:off x="1089690" y="2320405"/>
            <a:ext cx="5175008" cy="3800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b="1" dirty="0">
                <a:solidFill>
                  <a:schemeClr val="tx1"/>
                </a:solidFill>
                <a:latin typeface="Calibri"/>
                <a:ea typeface="Calibri"/>
                <a:cs typeface="Calibri"/>
                <a:sym typeface="Calibri"/>
              </a:rPr>
              <a:t>K</a:t>
            </a:r>
            <a:r>
              <a:rPr lang="en-GB" b="1" i="0" u="none" strike="noStrike" cap="none" dirty="0">
                <a:solidFill>
                  <a:schemeClr val="tx1"/>
                </a:solidFill>
                <a:latin typeface="Calibri"/>
                <a:ea typeface="Calibri"/>
                <a:cs typeface="Calibri"/>
                <a:sym typeface="Calibri"/>
              </a:rPr>
              <a:t>anker.nl </a:t>
            </a:r>
            <a:r>
              <a:rPr lang="en-GB" i="0" u="none" strike="noStrike" cap="none" dirty="0">
                <a:solidFill>
                  <a:schemeClr val="tx1"/>
                </a:solidFill>
                <a:latin typeface="Calibri"/>
                <a:ea typeface="Calibri"/>
                <a:cs typeface="Calibri"/>
                <a:sym typeface="Calibri"/>
              </a:rPr>
              <a:t>answers </a:t>
            </a:r>
            <a:r>
              <a:rPr lang="en-GB" b="1" i="0" u="none" strike="noStrike" cap="none" dirty="0">
                <a:solidFill>
                  <a:schemeClr val="tx1"/>
                </a:solidFill>
                <a:latin typeface="Calibri"/>
                <a:ea typeface="Calibri"/>
                <a:cs typeface="Calibri"/>
                <a:sym typeface="Calibri"/>
              </a:rPr>
              <a:t>15 of the 22 questions </a:t>
            </a:r>
            <a:r>
              <a:rPr lang="en-GB" i="0" u="none" strike="noStrike" cap="none" dirty="0">
                <a:solidFill>
                  <a:schemeClr val="tx1"/>
                </a:solidFill>
                <a:latin typeface="Calibri"/>
                <a:ea typeface="Calibri"/>
                <a:cs typeface="Calibri"/>
                <a:sym typeface="Calibri"/>
              </a:rPr>
              <a:t>– Most of any source   </a:t>
            </a:r>
            <a:endParaRPr i="0" u="none" strike="noStrike" cap="none" dirty="0">
              <a:solidFill>
                <a:schemeClr val="tx1"/>
              </a:solidFill>
              <a:latin typeface="Calibri"/>
              <a:ea typeface="Calibri"/>
              <a:cs typeface="Calibri"/>
              <a:sym typeface="Calibri"/>
            </a:endParaRPr>
          </a:p>
        </p:txBody>
      </p:sp>
      <p:sp>
        <p:nvSpPr>
          <p:cNvPr id="8" name="Google Shape;4718;pXX">
            <a:extLst>
              <a:ext uri="{FF2B5EF4-FFF2-40B4-BE49-F238E27FC236}">
                <a16:creationId xmlns:a16="http://schemas.microsoft.com/office/drawing/2014/main" id="{A731E3D6-B8AE-5A7D-0B35-78736669446A}"/>
              </a:ext>
            </a:extLst>
          </p:cNvPr>
          <p:cNvSpPr txBox="1"/>
          <p:nvPr/>
        </p:nvSpPr>
        <p:spPr>
          <a:xfrm>
            <a:off x="1105721" y="2936499"/>
            <a:ext cx="5361369" cy="3800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b="1" dirty="0">
                <a:solidFill>
                  <a:schemeClr val="tx1"/>
                </a:solidFill>
                <a:latin typeface="Calibri"/>
                <a:ea typeface="Calibri"/>
                <a:cs typeface="Calibri"/>
                <a:sym typeface="Calibri"/>
              </a:rPr>
              <a:t>T</a:t>
            </a:r>
            <a:r>
              <a:rPr lang="en-GB" b="1" i="0" u="none" strike="noStrike" cap="none" dirty="0">
                <a:solidFill>
                  <a:schemeClr val="tx1"/>
                </a:solidFill>
                <a:latin typeface="Calibri"/>
                <a:ea typeface="Calibri"/>
                <a:cs typeface="Calibri"/>
                <a:sym typeface="Calibri"/>
              </a:rPr>
              <a:t>huisarts.nl (10) </a:t>
            </a:r>
            <a:r>
              <a:rPr lang="en-GB" i="0" u="none" strike="noStrike" cap="none" dirty="0">
                <a:solidFill>
                  <a:schemeClr val="tx1"/>
                </a:solidFill>
                <a:latin typeface="Calibri"/>
                <a:ea typeface="Calibri"/>
                <a:cs typeface="Calibri"/>
                <a:sym typeface="Calibri"/>
              </a:rPr>
              <a:t>and </a:t>
            </a:r>
            <a:r>
              <a:rPr lang="en-GB" b="1" i="0" u="none" strike="noStrike" cap="none" dirty="0">
                <a:solidFill>
                  <a:schemeClr val="tx1"/>
                </a:solidFill>
                <a:latin typeface="Calibri"/>
                <a:ea typeface="Calibri"/>
                <a:cs typeface="Calibri"/>
                <a:sym typeface="Calibri"/>
              </a:rPr>
              <a:t>Rijksoverheid.nl (9) </a:t>
            </a:r>
            <a:r>
              <a:rPr lang="en-GB" i="0" u="none" strike="noStrike" cap="none" dirty="0">
                <a:solidFill>
                  <a:schemeClr val="tx1"/>
                </a:solidFill>
                <a:latin typeface="Calibri"/>
                <a:ea typeface="Calibri"/>
                <a:cs typeface="Calibri"/>
                <a:sym typeface="Calibri"/>
              </a:rPr>
              <a:t>are distant seconds</a:t>
            </a:r>
            <a:endParaRPr i="0" u="none" strike="noStrike" cap="none" dirty="0">
              <a:solidFill>
                <a:schemeClr val="tx1"/>
              </a:solidFill>
              <a:latin typeface="Calibri"/>
              <a:ea typeface="Calibri"/>
              <a:cs typeface="Calibri"/>
              <a:sym typeface="Calibri"/>
            </a:endParaRPr>
          </a:p>
        </p:txBody>
      </p:sp>
      <p:sp>
        <p:nvSpPr>
          <p:cNvPr id="9" name="Google Shape;186;p6">
            <a:extLst>
              <a:ext uri="{FF2B5EF4-FFF2-40B4-BE49-F238E27FC236}">
                <a16:creationId xmlns:a16="http://schemas.microsoft.com/office/drawing/2014/main" id="{3DC20113-D7FD-03A3-DD19-E803A381CCD0}"/>
              </a:ext>
            </a:extLst>
          </p:cNvPr>
          <p:cNvSpPr/>
          <p:nvPr/>
        </p:nvSpPr>
        <p:spPr>
          <a:xfrm>
            <a:off x="1004117" y="2281680"/>
            <a:ext cx="5295895" cy="477742"/>
          </a:xfrm>
          <a:prstGeom prst="roundRect">
            <a:avLst>
              <a:gd name="adj" fmla="val 6000"/>
            </a:avLst>
          </a:prstGeom>
          <a:noFill/>
          <a:ln w="28575">
            <a:solidFill>
              <a:srgbClr val="00C4B9"/>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86;p6">
            <a:extLst>
              <a:ext uri="{FF2B5EF4-FFF2-40B4-BE49-F238E27FC236}">
                <a16:creationId xmlns:a16="http://schemas.microsoft.com/office/drawing/2014/main" id="{E385143E-E110-DB5C-3C0E-96CD14295961}"/>
              </a:ext>
            </a:extLst>
          </p:cNvPr>
          <p:cNvSpPr/>
          <p:nvPr/>
        </p:nvSpPr>
        <p:spPr>
          <a:xfrm>
            <a:off x="1004117" y="2862073"/>
            <a:ext cx="5295895" cy="477742"/>
          </a:xfrm>
          <a:prstGeom prst="roundRect">
            <a:avLst>
              <a:gd name="adj" fmla="val 6000"/>
            </a:avLst>
          </a:prstGeom>
          <a:noFill/>
          <a:ln w="28575">
            <a:solidFill>
              <a:srgbClr val="00C4B9"/>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186;p6">
            <a:extLst>
              <a:ext uri="{FF2B5EF4-FFF2-40B4-BE49-F238E27FC236}">
                <a16:creationId xmlns:a16="http://schemas.microsoft.com/office/drawing/2014/main" id="{77C62446-6D11-811F-80A4-65D2BBFDE16B}"/>
              </a:ext>
            </a:extLst>
          </p:cNvPr>
          <p:cNvSpPr/>
          <p:nvPr/>
        </p:nvSpPr>
        <p:spPr>
          <a:xfrm>
            <a:off x="986898" y="3446875"/>
            <a:ext cx="5295895" cy="477742"/>
          </a:xfrm>
          <a:prstGeom prst="roundRect">
            <a:avLst>
              <a:gd name="adj" fmla="val 6000"/>
            </a:avLst>
          </a:prstGeom>
          <a:noFill/>
          <a:ln w="28575">
            <a:solidFill>
              <a:srgbClr val="00C4B9"/>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4718;pXX">
            <a:extLst>
              <a:ext uri="{FF2B5EF4-FFF2-40B4-BE49-F238E27FC236}">
                <a16:creationId xmlns:a16="http://schemas.microsoft.com/office/drawing/2014/main" id="{1BEB6278-28B5-3390-29EE-DF76178FDA1B}"/>
              </a:ext>
            </a:extLst>
          </p:cNvPr>
          <p:cNvSpPr txBox="1"/>
          <p:nvPr/>
        </p:nvSpPr>
        <p:spPr>
          <a:xfrm>
            <a:off x="1129849" y="3518345"/>
            <a:ext cx="5361369" cy="3800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b="1" dirty="0">
                <a:solidFill>
                  <a:schemeClr val="tx1"/>
                </a:solidFill>
                <a:latin typeface="Calibri"/>
                <a:ea typeface="Calibri"/>
                <a:cs typeface="Calibri"/>
                <a:sym typeface="Calibri"/>
              </a:rPr>
              <a:t>Zorginstituutnederland.nl</a:t>
            </a:r>
            <a:r>
              <a:rPr lang="en-GB" b="1" i="0" u="none" strike="noStrike" cap="none" dirty="0">
                <a:solidFill>
                  <a:schemeClr val="tx1"/>
                </a:solidFill>
                <a:latin typeface="Calibri"/>
                <a:ea typeface="Calibri"/>
                <a:cs typeface="Calibri"/>
                <a:sym typeface="Calibri"/>
              </a:rPr>
              <a:t> (7) </a:t>
            </a:r>
            <a:r>
              <a:rPr lang="en-GB" i="0" u="none" strike="noStrike" cap="none" dirty="0">
                <a:solidFill>
                  <a:schemeClr val="tx1"/>
                </a:solidFill>
                <a:latin typeface="Calibri"/>
                <a:ea typeface="Calibri"/>
                <a:cs typeface="Calibri"/>
                <a:sym typeface="Calibri"/>
              </a:rPr>
              <a:t>and </a:t>
            </a:r>
            <a:r>
              <a:rPr lang="en-GB" b="1" i="0" u="none" strike="noStrike" cap="none" dirty="0">
                <a:solidFill>
                  <a:schemeClr val="tx1"/>
                </a:solidFill>
                <a:latin typeface="Calibri"/>
                <a:ea typeface="Calibri"/>
                <a:cs typeface="Calibri"/>
                <a:sym typeface="Calibri"/>
              </a:rPr>
              <a:t>NFK.nl (7) </a:t>
            </a:r>
            <a:r>
              <a:rPr lang="en-GB" i="0" u="none" strike="noStrike" cap="none" dirty="0">
                <a:solidFill>
                  <a:schemeClr val="tx1"/>
                </a:solidFill>
                <a:latin typeface="Calibri"/>
                <a:ea typeface="Calibri"/>
                <a:cs typeface="Calibri"/>
                <a:sym typeface="Calibri"/>
              </a:rPr>
              <a:t>are </a:t>
            </a:r>
            <a:r>
              <a:rPr lang="en-GB" dirty="0">
                <a:solidFill>
                  <a:schemeClr val="tx1"/>
                </a:solidFill>
                <a:latin typeface="Calibri"/>
                <a:ea typeface="Calibri"/>
                <a:cs typeface="Calibri"/>
                <a:sym typeface="Calibri"/>
              </a:rPr>
              <a:t>tied lowest  </a:t>
            </a:r>
            <a:endParaRPr i="0" u="none" strike="noStrike" cap="none" dirty="0">
              <a:solidFill>
                <a:schemeClr val="tx1"/>
              </a:solidFill>
              <a:latin typeface="Calibri"/>
              <a:ea typeface="Calibri"/>
              <a:cs typeface="Calibri"/>
              <a:sym typeface="Calibri"/>
            </a:endParaRPr>
          </a:p>
        </p:txBody>
      </p:sp>
      <p:cxnSp>
        <p:nvCxnSpPr>
          <p:cNvPr id="16" name="Straight Connector 15">
            <a:extLst>
              <a:ext uri="{FF2B5EF4-FFF2-40B4-BE49-F238E27FC236}">
                <a16:creationId xmlns:a16="http://schemas.microsoft.com/office/drawing/2014/main" id="{028E2432-EF7C-22BB-ACAE-40617556CD14}"/>
              </a:ext>
            </a:extLst>
          </p:cNvPr>
          <p:cNvCxnSpPr/>
          <p:nvPr/>
        </p:nvCxnSpPr>
        <p:spPr>
          <a:xfrm>
            <a:off x="6762972" y="3365804"/>
            <a:ext cx="4241995"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0055706-94AF-0D36-F393-79B3EB04D50C}"/>
              </a:ext>
            </a:extLst>
          </p:cNvPr>
          <p:cNvCxnSpPr/>
          <p:nvPr/>
        </p:nvCxnSpPr>
        <p:spPr>
          <a:xfrm>
            <a:off x="6762972" y="3924617"/>
            <a:ext cx="4241995"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5CF5FAD-5D5C-47B2-169B-F33F81C20251}"/>
              </a:ext>
            </a:extLst>
          </p:cNvPr>
          <p:cNvCxnSpPr/>
          <p:nvPr/>
        </p:nvCxnSpPr>
        <p:spPr>
          <a:xfrm>
            <a:off x="6793709" y="4304837"/>
            <a:ext cx="4241995"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ED8182E-7D83-02D6-310F-D956D550DFD1}"/>
              </a:ext>
            </a:extLst>
          </p:cNvPr>
          <p:cNvCxnSpPr/>
          <p:nvPr/>
        </p:nvCxnSpPr>
        <p:spPr>
          <a:xfrm>
            <a:off x="6793708" y="4867144"/>
            <a:ext cx="4241995"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9CFDF36-BFD9-3C9E-2D18-027CB79AD758}"/>
              </a:ext>
            </a:extLst>
          </p:cNvPr>
          <p:cNvCxnSpPr/>
          <p:nvPr/>
        </p:nvCxnSpPr>
        <p:spPr>
          <a:xfrm>
            <a:off x="6793707" y="5424221"/>
            <a:ext cx="4241995"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E1416160-8284-84F1-DA04-3EFD381EA065}"/>
              </a:ext>
            </a:extLst>
          </p:cNvPr>
          <p:cNvPicPr>
            <a:picLocks noChangeAspect="1"/>
          </p:cNvPicPr>
          <p:nvPr/>
        </p:nvPicPr>
        <p:blipFill>
          <a:blip r:embed="rId2"/>
          <a:stretch>
            <a:fillRect/>
          </a:stretch>
        </p:blipFill>
        <p:spPr>
          <a:xfrm>
            <a:off x="1034698" y="4702124"/>
            <a:ext cx="5230000" cy="1529308"/>
          </a:xfrm>
          <a:prstGeom prst="rect">
            <a:avLst/>
          </a:prstGeom>
        </p:spPr>
      </p:pic>
      <p:sp>
        <p:nvSpPr>
          <p:cNvPr id="3" name="Google Shape;6211;pXX">
            <a:extLst>
              <a:ext uri="{FF2B5EF4-FFF2-40B4-BE49-F238E27FC236}">
                <a16:creationId xmlns:a16="http://schemas.microsoft.com/office/drawing/2014/main" id="{A3D819F7-3222-C99B-7E65-E077BAEF1E6A}"/>
              </a:ext>
            </a:extLst>
          </p:cNvPr>
          <p:cNvSpPr txBox="1"/>
          <p:nvPr/>
        </p:nvSpPr>
        <p:spPr>
          <a:xfrm>
            <a:off x="1969010" y="4598139"/>
            <a:ext cx="4000000" cy="379999"/>
          </a:xfrm>
          <a:prstGeom prst="rect">
            <a:avLst/>
          </a:prstGeom>
          <a:noFill/>
          <a:ln>
            <a:noFill/>
          </a:ln>
        </p:spPr>
        <p:txBody>
          <a:bodyPr spcFirstLastPara="1" wrap="square" lIns="0" tIns="0" rIns="0" bIns="0" anchor="t" anchorCtr="0">
            <a:noAutofit/>
          </a:bodyPr>
          <a:lstStyle/>
          <a:p>
            <a:pPr marL="0" marR="0" lvl="0" indent="0" algn="ctr" rtl="0">
              <a:lnSpc>
                <a:spcPct val="110000"/>
              </a:lnSpc>
              <a:spcBef>
                <a:spcPts val="0"/>
              </a:spcBef>
              <a:spcAft>
                <a:spcPts val="0"/>
              </a:spcAft>
              <a:buClr>
                <a:srgbClr val="000000"/>
              </a:buClr>
              <a:buSzPts val="1300"/>
              <a:buFont typeface="Arial"/>
              <a:buNone/>
            </a:pPr>
            <a:r>
              <a:rPr lang="en-GB" sz="1600" b="1" dirty="0">
                <a:solidFill>
                  <a:srgbClr val="6B7280"/>
                </a:solidFill>
                <a:latin typeface="Calibri"/>
                <a:ea typeface="Calibri"/>
                <a:cs typeface="Calibri"/>
                <a:sym typeface="Calibri"/>
              </a:rPr>
              <a:t>Questions answered by source </a:t>
            </a:r>
            <a:endParaRPr sz="1600" b="1" i="0" u="none" strike="noStrike" cap="none" dirty="0">
              <a:solidFill>
                <a:srgbClr val="6B7280"/>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62">
          <a:extLst>
            <a:ext uri="{FF2B5EF4-FFF2-40B4-BE49-F238E27FC236}">
              <a16:creationId xmlns:a16="http://schemas.microsoft.com/office/drawing/2014/main" id="{7EEF8756-33ED-EF3F-B684-ED2FFC9FD178}"/>
            </a:ext>
          </a:extLst>
        </p:cNvPr>
        <p:cNvGrpSpPr/>
        <p:nvPr/>
      </p:nvGrpSpPr>
      <p:grpSpPr>
        <a:xfrm>
          <a:off x="0" y="0"/>
          <a:ext cx="0" cy="0"/>
          <a:chOff x="0" y="0"/>
          <a:chExt cx="0" cy="0"/>
        </a:xfrm>
      </p:grpSpPr>
      <p:sp>
        <p:nvSpPr>
          <p:cNvPr id="17" name="Google Shape;366;p32">
            <a:extLst>
              <a:ext uri="{FF2B5EF4-FFF2-40B4-BE49-F238E27FC236}">
                <a16:creationId xmlns:a16="http://schemas.microsoft.com/office/drawing/2014/main" id="{B87810EA-1E20-CDE5-99E1-97019164225D}"/>
              </a:ext>
            </a:extLst>
          </p:cNvPr>
          <p:cNvSpPr/>
          <p:nvPr/>
        </p:nvSpPr>
        <p:spPr>
          <a:xfrm>
            <a:off x="7799277" y="1571248"/>
            <a:ext cx="3777243" cy="5041677"/>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5" name="Google Shape;365;p32">
            <a:extLst>
              <a:ext uri="{FF2B5EF4-FFF2-40B4-BE49-F238E27FC236}">
                <a16:creationId xmlns:a16="http://schemas.microsoft.com/office/drawing/2014/main" id="{07F2D9F0-FC1D-FB80-0ED9-C3874B84CE4B}"/>
              </a:ext>
            </a:extLst>
          </p:cNvPr>
          <p:cNvSpPr txBox="1"/>
          <p:nvPr/>
        </p:nvSpPr>
        <p:spPr>
          <a:xfrm>
            <a:off x="671447" y="1011316"/>
            <a:ext cx="7320761"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600" b="1" i="0" u="none" strike="noStrike" cap="none" dirty="0">
                <a:solidFill>
                  <a:srgbClr val="00C4B9"/>
                </a:solidFill>
                <a:latin typeface="Calibri"/>
                <a:ea typeface="Calibri"/>
                <a:cs typeface="Calibri"/>
                <a:sym typeface="Calibri"/>
              </a:rPr>
              <a:t>BRIEF QUESTION:  </a:t>
            </a:r>
            <a:r>
              <a:rPr lang="en-GB" sz="1600" b="0" i="0" u="none" strike="noStrike" cap="none" dirty="0">
                <a:solidFill>
                  <a:srgbClr val="6B7280"/>
                </a:solidFill>
                <a:latin typeface="Calibri"/>
                <a:ea typeface="Calibri"/>
                <a:cs typeface="Calibri"/>
                <a:sym typeface="Calibri"/>
              </a:rPr>
              <a:t>“Which stakeholders appear most often in the orientation stage?”</a:t>
            </a:r>
            <a:endParaRPr sz="1600" b="0" i="0" u="none" strike="noStrike" cap="none" dirty="0">
              <a:solidFill>
                <a:srgbClr val="6B7280"/>
              </a:solidFill>
              <a:latin typeface="Calibri"/>
              <a:ea typeface="Calibri"/>
              <a:cs typeface="Calibri"/>
              <a:sym typeface="Calibri"/>
            </a:endParaRPr>
          </a:p>
        </p:txBody>
      </p:sp>
      <p:sp>
        <p:nvSpPr>
          <p:cNvPr id="366" name="Google Shape;366;p32">
            <a:extLst>
              <a:ext uri="{FF2B5EF4-FFF2-40B4-BE49-F238E27FC236}">
                <a16:creationId xmlns:a16="http://schemas.microsoft.com/office/drawing/2014/main" id="{1B88E933-D89B-0D6F-A2B6-EF054C3BC924}"/>
              </a:ext>
            </a:extLst>
          </p:cNvPr>
          <p:cNvSpPr/>
          <p:nvPr/>
        </p:nvSpPr>
        <p:spPr>
          <a:xfrm>
            <a:off x="749778" y="4207252"/>
            <a:ext cx="6654717" cy="2409220"/>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7" name="Google Shape;367;p32">
            <a:extLst>
              <a:ext uri="{FF2B5EF4-FFF2-40B4-BE49-F238E27FC236}">
                <a16:creationId xmlns:a16="http://schemas.microsoft.com/office/drawing/2014/main" id="{54794E1E-0AF9-3D4B-577C-5845A0B1F6B9}"/>
              </a:ext>
            </a:extLst>
          </p:cNvPr>
          <p:cNvSpPr/>
          <p:nvPr/>
        </p:nvSpPr>
        <p:spPr>
          <a:xfrm>
            <a:off x="749777" y="3931129"/>
            <a:ext cx="6654717" cy="275652"/>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 name="Google Shape;368;p32">
            <a:extLst>
              <a:ext uri="{FF2B5EF4-FFF2-40B4-BE49-F238E27FC236}">
                <a16:creationId xmlns:a16="http://schemas.microsoft.com/office/drawing/2014/main" id="{F0E9E1D4-6816-2410-49DF-B5AE4ACF4134}"/>
              </a:ext>
            </a:extLst>
          </p:cNvPr>
          <p:cNvSpPr/>
          <p:nvPr/>
        </p:nvSpPr>
        <p:spPr>
          <a:xfrm>
            <a:off x="816614" y="4017253"/>
            <a:ext cx="82200" cy="822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9" name="Google Shape;369;p32">
            <a:extLst>
              <a:ext uri="{FF2B5EF4-FFF2-40B4-BE49-F238E27FC236}">
                <a16:creationId xmlns:a16="http://schemas.microsoft.com/office/drawing/2014/main" id="{993C25C3-DE53-2DC1-E9CA-97DFC3EFE427}"/>
              </a:ext>
            </a:extLst>
          </p:cNvPr>
          <p:cNvSpPr/>
          <p:nvPr/>
        </p:nvSpPr>
        <p:spPr>
          <a:xfrm>
            <a:off x="967490" y="4017253"/>
            <a:ext cx="82200" cy="822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 name="Google Shape;370;p32">
            <a:extLst>
              <a:ext uri="{FF2B5EF4-FFF2-40B4-BE49-F238E27FC236}">
                <a16:creationId xmlns:a16="http://schemas.microsoft.com/office/drawing/2014/main" id="{BDCDE22E-E904-D967-F1C4-CAA2501B870A}"/>
              </a:ext>
            </a:extLst>
          </p:cNvPr>
          <p:cNvSpPr/>
          <p:nvPr/>
        </p:nvSpPr>
        <p:spPr>
          <a:xfrm>
            <a:off x="1118366" y="4017253"/>
            <a:ext cx="82200" cy="822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 name="Google Shape;371;p32">
            <a:extLst>
              <a:ext uri="{FF2B5EF4-FFF2-40B4-BE49-F238E27FC236}">
                <a16:creationId xmlns:a16="http://schemas.microsoft.com/office/drawing/2014/main" id="{0966A831-47E2-734B-9030-2F1489AAFC8F}"/>
              </a:ext>
            </a:extLst>
          </p:cNvPr>
          <p:cNvSpPr txBox="1"/>
          <p:nvPr/>
        </p:nvSpPr>
        <p:spPr>
          <a:xfrm>
            <a:off x="1269242" y="3898381"/>
            <a:ext cx="2610981"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dirty="0">
                <a:solidFill>
                  <a:srgbClr val="FFFFFF"/>
                </a:solidFill>
                <a:latin typeface="Calibri"/>
                <a:ea typeface="Calibri"/>
                <a:cs typeface="Calibri"/>
                <a:sym typeface="Calibri"/>
              </a:rPr>
              <a:t>CSN_DATASHEET_DASHBOARD.twb</a:t>
            </a:r>
            <a:endParaRPr sz="1300" b="1" i="0" u="none" strike="noStrike" cap="none" dirty="0">
              <a:solidFill>
                <a:srgbClr val="FFFFFF"/>
              </a:solidFill>
              <a:latin typeface="Arial"/>
              <a:ea typeface="Arial"/>
              <a:cs typeface="Arial"/>
              <a:sym typeface="Arial"/>
            </a:endParaRPr>
          </a:p>
        </p:txBody>
      </p:sp>
      <p:sp>
        <p:nvSpPr>
          <p:cNvPr id="372" name="Google Shape;372;p32">
            <a:extLst>
              <a:ext uri="{FF2B5EF4-FFF2-40B4-BE49-F238E27FC236}">
                <a16:creationId xmlns:a16="http://schemas.microsoft.com/office/drawing/2014/main" id="{DF52250D-4EE6-15D3-C936-7494F655FF63}"/>
              </a:ext>
            </a:extLst>
          </p:cNvPr>
          <p:cNvSpPr/>
          <p:nvPr/>
        </p:nvSpPr>
        <p:spPr>
          <a:xfrm>
            <a:off x="6168221" y="3971215"/>
            <a:ext cx="1139112" cy="19548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373" name="Google Shape;373;p32">
            <a:extLst>
              <a:ext uri="{FF2B5EF4-FFF2-40B4-BE49-F238E27FC236}">
                <a16:creationId xmlns:a16="http://schemas.microsoft.com/office/drawing/2014/main" id="{ECEBC4E6-187C-EE9A-9EE4-0A1B6A2FA977}"/>
              </a:ext>
            </a:extLst>
          </p:cNvPr>
          <p:cNvSpPr txBox="1"/>
          <p:nvPr/>
        </p:nvSpPr>
        <p:spPr>
          <a:xfrm>
            <a:off x="6168221" y="3973137"/>
            <a:ext cx="1139112" cy="19548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1" i="0" u="none" strike="noStrike" cap="none" dirty="0">
                <a:solidFill>
                  <a:srgbClr val="1A1F5C"/>
                </a:solidFill>
                <a:latin typeface="Calibri"/>
                <a:ea typeface="Calibri"/>
                <a:cs typeface="Calibri"/>
                <a:sym typeface="Calibri"/>
              </a:rPr>
              <a:t>DASHBOARD 1</a:t>
            </a:r>
            <a:endParaRPr sz="1000" b="1" i="0" u="none" strike="noStrike" cap="none" dirty="0">
              <a:solidFill>
                <a:srgbClr val="1A1F5C"/>
              </a:solidFill>
              <a:latin typeface="Arial"/>
              <a:ea typeface="Arial"/>
              <a:cs typeface="Arial"/>
              <a:sym typeface="Arial"/>
            </a:endParaRPr>
          </a:p>
        </p:txBody>
      </p:sp>
      <p:sp>
        <p:nvSpPr>
          <p:cNvPr id="2" name="Google Shape;321;p17">
            <a:extLst>
              <a:ext uri="{FF2B5EF4-FFF2-40B4-BE49-F238E27FC236}">
                <a16:creationId xmlns:a16="http://schemas.microsoft.com/office/drawing/2014/main" id="{ABF492AE-5F7F-30A1-0388-AC246DC1DA8D}"/>
              </a:ext>
            </a:extLst>
          </p:cNvPr>
          <p:cNvSpPr txBox="1"/>
          <p:nvPr/>
        </p:nvSpPr>
        <p:spPr>
          <a:xfrm>
            <a:off x="671447" y="312045"/>
            <a:ext cx="8600000" cy="6155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dirty="0">
                <a:solidFill>
                  <a:srgbClr val="00C4B9"/>
                </a:solidFill>
                <a:latin typeface="Playfair Display"/>
                <a:ea typeface="Playfair Display"/>
                <a:cs typeface="Playfair Display"/>
                <a:sym typeface="Playfair Display"/>
              </a:rPr>
              <a:t>Stakeholder Coverage by Stage</a:t>
            </a:r>
            <a:endParaRPr sz="3400" b="1" i="0" u="none" strike="noStrike" cap="none" dirty="0">
              <a:solidFill>
                <a:srgbClr val="00C4B9"/>
              </a:solidFill>
              <a:latin typeface="Playfair Display"/>
              <a:ea typeface="Playfair Display"/>
              <a:cs typeface="Playfair Display"/>
              <a:sym typeface="Playfair Display"/>
            </a:endParaRPr>
          </a:p>
        </p:txBody>
      </p:sp>
      <p:sp>
        <p:nvSpPr>
          <p:cNvPr id="8" name="Google Shape;186;p6">
            <a:extLst>
              <a:ext uri="{FF2B5EF4-FFF2-40B4-BE49-F238E27FC236}">
                <a16:creationId xmlns:a16="http://schemas.microsoft.com/office/drawing/2014/main" id="{705C565F-F7BC-8C03-A7B0-C46B7707E168}"/>
              </a:ext>
            </a:extLst>
          </p:cNvPr>
          <p:cNvSpPr/>
          <p:nvPr/>
        </p:nvSpPr>
        <p:spPr>
          <a:xfrm>
            <a:off x="756815" y="1534904"/>
            <a:ext cx="3476857" cy="613328"/>
          </a:xfrm>
          <a:prstGeom prst="roundRect">
            <a:avLst>
              <a:gd name="adj" fmla="val 6000"/>
            </a:avLst>
          </a:prstGeom>
          <a:noFill/>
          <a:ln w="28575">
            <a:solidFill>
              <a:srgbClr val="00C4B9"/>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9" name="Google Shape;186;p6">
            <a:extLst>
              <a:ext uri="{FF2B5EF4-FFF2-40B4-BE49-F238E27FC236}">
                <a16:creationId xmlns:a16="http://schemas.microsoft.com/office/drawing/2014/main" id="{6980900D-6680-45E9-5C2A-F0A79F0824E0}"/>
              </a:ext>
            </a:extLst>
          </p:cNvPr>
          <p:cNvSpPr/>
          <p:nvPr/>
        </p:nvSpPr>
        <p:spPr>
          <a:xfrm>
            <a:off x="756815" y="2273423"/>
            <a:ext cx="3476857" cy="724630"/>
          </a:xfrm>
          <a:prstGeom prst="roundRect">
            <a:avLst>
              <a:gd name="adj" fmla="val 6000"/>
            </a:avLst>
          </a:prstGeom>
          <a:noFill/>
          <a:ln w="28575">
            <a:solidFill>
              <a:srgbClr val="00C4B9"/>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0" name="Google Shape;186;p6">
            <a:extLst>
              <a:ext uri="{FF2B5EF4-FFF2-40B4-BE49-F238E27FC236}">
                <a16:creationId xmlns:a16="http://schemas.microsoft.com/office/drawing/2014/main" id="{3C19D9D1-5154-1263-DAD0-43CB1E7BEF8F}"/>
              </a:ext>
            </a:extLst>
          </p:cNvPr>
          <p:cNvSpPr/>
          <p:nvPr/>
        </p:nvSpPr>
        <p:spPr>
          <a:xfrm>
            <a:off x="766629" y="3163854"/>
            <a:ext cx="3467043" cy="580220"/>
          </a:xfrm>
          <a:prstGeom prst="roundRect">
            <a:avLst>
              <a:gd name="adj" fmla="val 6000"/>
            </a:avLst>
          </a:prstGeom>
          <a:noFill/>
          <a:ln w="28575">
            <a:solidFill>
              <a:srgbClr val="00C4B9"/>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2" name="TextBox 11">
            <a:extLst>
              <a:ext uri="{FF2B5EF4-FFF2-40B4-BE49-F238E27FC236}">
                <a16:creationId xmlns:a16="http://schemas.microsoft.com/office/drawing/2014/main" id="{AE93FF5E-E117-C98A-1E48-E3F460F43A20}"/>
              </a:ext>
            </a:extLst>
          </p:cNvPr>
          <p:cNvSpPr txBox="1"/>
          <p:nvPr/>
        </p:nvSpPr>
        <p:spPr>
          <a:xfrm>
            <a:off x="671752" y="1568519"/>
            <a:ext cx="2785171" cy="584775"/>
          </a:xfrm>
          <a:prstGeom prst="rect">
            <a:avLst/>
          </a:prstGeom>
          <a:noFill/>
        </p:spPr>
        <p:txBody>
          <a:bodyPr wrap="square">
            <a:spAutoFit/>
          </a:bodyPr>
          <a:lstStyle/>
          <a:p>
            <a:pPr marL="114300" lvl="0">
              <a:buSzPts val="2000"/>
            </a:pPr>
            <a:r>
              <a:rPr lang="en-GB" sz="1600" b="1" i="0" u="none" strike="noStrike" cap="none" dirty="0">
                <a:solidFill>
                  <a:schemeClr val="tx1"/>
                </a:solidFill>
                <a:latin typeface="Calibri"/>
                <a:ea typeface="Calibri"/>
                <a:cs typeface="Calibri"/>
                <a:sym typeface="Calibri"/>
              </a:rPr>
              <a:t>Insurer</a:t>
            </a:r>
            <a:r>
              <a:rPr lang="en-GB" sz="1600" b="0" i="0" u="none" strike="noStrike" cap="none" dirty="0">
                <a:solidFill>
                  <a:schemeClr val="tx1"/>
                </a:solidFill>
                <a:latin typeface="Calibri"/>
                <a:ea typeface="Calibri"/>
                <a:cs typeface="Calibri"/>
                <a:sym typeface="Calibri"/>
              </a:rPr>
              <a:t> </a:t>
            </a:r>
            <a:r>
              <a:rPr lang="en-GB" sz="1600" b="1" i="0" u="none" strike="noStrike" cap="none" dirty="0">
                <a:solidFill>
                  <a:schemeClr val="tx1"/>
                </a:solidFill>
                <a:latin typeface="Calibri"/>
                <a:ea typeface="Calibri"/>
                <a:cs typeface="Calibri"/>
                <a:sym typeface="Calibri"/>
              </a:rPr>
              <a:t>44</a:t>
            </a:r>
            <a:r>
              <a:rPr lang="en-GB" sz="1600" i="0" u="none" strike="noStrike" cap="none" dirty="0">
                <a:solidFill>
                  <a:schemeClr val="tx1"/>
                </a:solidFill>
                <a:latin typeface="Calibri"/>
                <a:ea typeface="Calibri"/>
                <a:cs typeface="Calibri"/>
                <a:sym typeface="Calibri"/>
              </a:rPr>
              <a:t> </a:t>
            </a:r>
            <a:r>
              <a:rPr lang="en-GB" sz="1600" b="1" i="0" u="none" strike="noStrike" cap="none" dirty="0">
                <a:solidFill>
                  <a:schemeClr val="tx1"/>
                </a:solidFill>
                <a:latin typeface="Calibri"/>
                <a:ea typeface="Calibri"/>
                <a:cs typeface="Calibri"/>
                <a:sym typeface="Calibri"/>
              </a:rPr>
              <a:t>pages</a:t>
            </a:r>
            <a:r>
              <a:rPr lang="en-GB" sz="1600" i="0" u="none" strike="noStrike" cap="none" dirty="0">
                <a:solidFill>
                  <a:schemeClr val="tx1"/>
                </a:solidFill>
                <a:latin typeface="Calibri"/>
                <a:ea typeface="Calibri"/>
                <a:cs typeface="Calibri"/>
                <a:sym typeface="Calibri"/>
              </a:rPr>
              <a:t> </a:t>
            </a:r>
          </a:p>
          <a:p>
            <a:pPr marL="114300" lvl="0">
              <a:buSzPts val="2000"/>
            </a:pPr>
            <a:r>
              <a:rPr lang="en-GB" sz="1600" b="1" dirty="0">
                <a:solidFill>
                  <a:schemeClr val="tx1"/>
                </a:solidFill>
                <a:latin typeface="Calibri"/>
                <a:ea typeface="Calibri"/>
                <a:cs typeface="Calibri"/>
                <a:sym typeface="Wingdings" pitchFamily="2" charset="2"/>
              </a:rPr>
              <a:t>-</a:t>
            </a:r>
            <a:r>
              <a:rPr lang="en-GB" sz="1600" b="1" i="0" u="none" strike="noStrike" cap="none" dirty="0">
                <a:solidFill>
                  <a:schemeClr val="tx1"/>
                </a:solidFill>
                <a:latin typeface="Calibri"/>
                <a:ea typeface="Calibri"/>
                <a:cs typeface="Calibri"/>
                <a:sym typeface="Calibri"/>
              </a:rPr>
              <a:t> </a:t>
            </a:r>
            <a:r>
              <a:rPr lang="en-GB" sz="1600" i="0" u="none" strike="noStrike" cap="none" dirty="0">
                <a:solidFill>
                  <a:schemeClr val="tx1"/>
                </a:solidFill>
                <a:latin typeface="Calibri"/>
                <a:ea typeface="Calibri"/>
                <a:cs typeface="Calibri"/>
                <a:sym typeface="Calibri"/>
              </a:rPr>
              <a:t>Most of any stakeholder  </a:t>
            </a:r>
            <a:endParaRPr lang="en-GB" sz="1600" i="0" u="none" strike="noStrike" cap="none" dirty="0">
              <a:solidFill>
                <a:schemeClr val="tx1"/>
              </a:solidFill>
              <a:latin typeface="Arial"/>
              <a:ea typeface="Arial"/>
              <a:cs typeface="Arial"/>
              <a:sym typeface="Arial"/>
            </a:endParaRPr>
          </a:p>
        </p:txBody>
      </p:sp>
      <p:sp>
        <p:nvSpPr>
          <p:cNvPr id="13" name="TextBox 12">
            <a:extLst>
              <a:ext uri="{FF2B5EF4-FFF2-40B4-BE49-F238E27FC236}">
                <a16:creationId xmlns:a16="http://schemas.microsoft.com/office/drawing/2014/main" id="{704D1C07-4DAC-16BB-162B-4F0EAFF037B2}"/>
              </a:ext>
            </a:extLst>
          </p:cNvPr>
          <p:cNvSpPr txBox="1"/>
          <p:nvPr/>
        </p:nvSpPr>
        <p:spPr>
          <a:xfrm>
            <a:off x="644643" y="2341219"/>
            <a:ext cx="3589029" cy="584775"/>
          </a:xfrm>
          <a:prstGeom prst="rect">
            <a:avLst/>
          </a:prstGeom>
          <a:noFill/>
        </p:spPr>
        <p:txBody>
          <a:bodyPr wrap="square">
            <a:spAutoFit/>
          </a:bodyPr>
          <a:lstStyle/>
          <a:p>
            <a:pPr marL="114300">
              <a:buSzPts val="2000"/>
            </a:pPr>
            <a:r>
              <a:rPr lang="en-GB" sz="1600" b="1" dirty="0">
                <a:solidFill>
                  <a:schemeClr val="tx1"/>
                </a:solidFill>
                <a:latin typeface="Calibri"/>
                <a:ea typeface="Calibri"/>
                <a:cs typeface="Calibri"/>
                <a:sym typeface="Calibri"/>
              </a:rPr>
              <a:t>GP (31), Hospital (11) </a:t>
            </a:r>
            <a:r>
              <a:rPr lang="en-GB" sz="1600" dirty="0">
                <a:solidFill>
                  <a:schemeClr val="tx1"/>
                </a:solidFill>
                <a:latin typeface="Calibri"/>
                <a:ea typeface="Calibri"/>
                <a:cs typeface="Calibri"/>
                <a:sym typeface="Calibri"/>
              </a:rPr>
              <a:t>and</a:t>
            </a:r>
            <a:r>
              <a:rPr lang="en-GB" sz="1600" b="1" dirty="0">
                <a:solidFill>
                  <a:schemeClr val="tx1"/>
                </a:solidFill>
                <a:latin typeface="Calibri"/>
                <a:ea typeface="Calibri"/>
                <a:cs typeface="Calibri"/>
                <a:sym typeface="Calibri"/>
              </a:rPr>
              <a:t> Specialist (9) </a:t>
            </a:r>
          </a:p>
          <a:p>
            <a:pPr marL="114300">
              <a:buSzPts val="2000"/>
            </a:pPr>
            <a:r>
              <a:rPr lang="en-GB" sz="1600" b="1" dirty="0">
                <a:solidFill>
                  <a:schemeClr val="tx1"/>
                </a:solidFill>
                <a:latin typeface="Calibri"/>
                <a:ea typeface="Calibri"/>
                <a:cs typeface="Calibri"/>
                <a:sym typeface="Wingdings" pitchFamily="2" charset="2"/>
              </a:rPr>
              <a:t>-</a:t>
            </a:r>
            <a:r>
              <a:rPr lang="en-GB" sz="1600" b="1" dirty="0">
                <a:solidFill>
                  <a:schemeClr val="tx1"/>
                </a:solidFill>
                <a:latin typeface="Calibri"/>
                <a:ea typeface="Calibri"/>
                <a:cs typeface="Calibri"/>
                <a:sym typeface="Calibri"/>
              </a:rPr>
              <a:t> </a:t>
            </a:r>
            <a:r>
              <a:rPr lang="en-GB" sz="1600" dirty="0">
                <a:solidFill>
                  <a:schemeClr val="tx1"/>
                </a:solidFill>
                <a:latin typeface="Calibri"/>
                <a:ea typeface="Calibri"/>
                <a:cs typeface="Calibri"/>
                <a:sym typeface="Calibri"/>
              </a:rPr>
              <a:t>Dutch referral gatekeeper model</a:t>
            </a:r>
          </a:p>
        </p:txBody>
      </p:sp>
      <p:sp>
        <p:nvSpPr>
          <p:cNvPr id="16" name="TextBox 15">
            <a:extLst>
              <a:ext uri="{FF2B5EF4-FFF2-40B4-BE49-F238E27FC236}">
                <a16:creationId xmlns:a16="http://schemas.microsoft.com/office/drawing/2014/main" id="{89BC347B-DEDA-CAA9-6C49-82DD1646E317}"/>
              </a:ext>
            </a:extLst>
          </p:cNvPr>
          <p:cNvSpPr txBox="1"/>
          <p:nvPr/>
        </p:nvSpPr>
        <p:spPr>
          <a:xfrm>
            <a:off x="644643" y="3164632"/>
            <a:ext cx="3006585" cy="584775"/>
          </a:xfrm>
          <a:prstGeom prst="rect">
            <a:avLst/>
          </a:prstGeom>
          <a:noFill/>
        </p:spPr>
        <p:txBody>
          <a:bodyPr wrap="square">
            <a:spAutoFit/>
          </a:bodyPr>
          <a:lstStyle/>
          <a:p>
            <a:pPr marL="114300">
              <a:buSzPts val="2000"/>
            </a:pPr>
            <a:r>
              <a:rPr lang="en-GB" sz="1600" b="1" i="0" u="none" strike="noStrike" cap="none" dirty="0">
                <a:solidFill>
                  <a:schemeClr val="tx1"/>
                </a:solidFill>
                <a:latin typeface="Calibri"/>
                <a:ea typeface="Calibri"/>
                <a:cs typeface="Calibri"/>
                <a:sym typeface="Calibri"/>
              </a:rPr>
              <a:t>Patient Org. (3) &amp; Gov. body (2</a:t>
            </a:r>
            <a:r>
              <a:rPr lang="en-GB" sz="1600" b="1" dirty="0">
                <a:solidFill>
                  <a:schemeClr val="tx1"/>
                </a:solidFill>
                <a:latin typeface="Calibri"/>
                <a:ea typeface="Calibri"/>
                <a:cs typeface="Calibri"/>
                <a:sym typeface="Calibri"/>
              </a:rPr>
              <a:t>) </a:t>
            </a:r>
          </a:p>
          <a:p>
            <a:pPr marL="114300">
              <a:buSzPts val="2000"/>
            </a:pPr>
            <a:r>
              <a:rPr lang="en-GB" sz="1600" b="1" dirty="0">
                <a:solidFill>
                  <a:schemeClr val="tx1"/>
                </a:solidFill>
                <a:latin typeface="Calibri"/>
                <a:ea typeface="Calibri"/>
                <a:cs typeface="Calibri"/>
                <a:sym typeface="Wingdings" pitchFamily="2" charset="2"/>
              </a:rPr>
              <a:t>- </a:t>
            </a:r>
            <a:r>
              <a:rPr lang="en-GB" sz="1600" dirty="0">
                <a:solidFill>
                  <a:schemeClr val="tx1"/>
                </a:solidFill>
                <a:latin typeface="Calibri"/>
                <a:ea typeface="Calibri"/>
                <a:cs typeface="Calibri"/>
                <a:sym typeface="Calibri"/>
              </a:rPr>
              <a:t>Notably thin</a:t>
            </a:r>
            <a:endParaRPr lang="en-GB" dirty="0">
              <a:solidFill>
                <a:schemeClr val="tx1"/>
              </a:solidFill>
              <a:latin typeface="Calibri"/>
              <a:ea typeface="Calibri"/>
              <a:cs typeface="Calibri"/>
              <a:sym typeface="Calibri"/>
            </a:endParaRPr>
          </a:p>
        </p:txBody>
      </p:sp>
      <p:sp>
        <p:nvSpPr>
          <p:cNvPr id="7" name="Google Shape;6203;pXX">
            <a:extLst>
              <a:ext uri="{FF2B5EF4-FFF2-40B4-BE49-F238E27FC236}">
                <a16:creationId xmlns:a16="http://schemas.microsoft.com/office/drawing/2014/main" id="{716F2945-AC3A-3D86-756D-8A594908BE95}"/>
              </a:ext>
            </a:extLst>
          </p:cNvPr>
          <p:cNvSpPr/>
          <p:nvPr/>
        </p:nvSpPr>
        <p:spPr>
          <a:xfrm>
            <a:off x="7974335" y="1451109"/>
            <a:ext cx="59476" cy="15504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6204;pXX">
            <a:extLst>
              <a:ext uri="{FF2B5EF4-FFF2-40B4-BE49-F238E27FC236}">
                <a16:creationId xmlns:a16="http://schemas.microsoft.com/office/drawing/2014/main" id="{CB0EB477-5E8F-A0B6-0C47-FB6869B73D01}"/>
              </a:ext>
            </a:extLst>
          </p:cNvPr>
          <p:cNvSpPr/>
          <p:nvPr/>
        </p:nvSpPr>
        <p:spPr>
          <a:xfrm>
            <a:off x="8067435" y="1451109"/>
            <a:ext cx="59476" cy="15504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6205;pXX">
            <a:extLst>
              <a:ext uri="{FF2B5EF4-FFF2-40B4-BE49-F238E27FC236}">
                <a16:creationId xmlns:a16="http://schemas.microsoft.com/office/drawing/2014/main" id="{1EBCDA3D-97E1-53CB-5F3A-E1C1D7AA3940}"/>
              </a:ext>
            </a:extLst>
          </p:cNvPr>
          <p:cNvSpPr/>
          <p:nvPr/>
        </p:nvSpPr>
        <p:spPr>
          <a:xfrm>
            <a:off x="8156065" y="1451109"/>
            <a:ext cx="59476" cy="15504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367;p32">
            <a:extLst>
              <a:ext uri="{FF2B5EF4-FFF2-40B4-BE49-F238E27FC236}">
                <a16:creationId xmlns:a16="http://schemas.microsoft.com/office/drawing/2014/main" id="{A1831130-9D50-1998-A42E-44D9E67E5D70}"/>
              </a:ext>
            </a:extLst>
          </p:cNvPr>
          <p:cNvSpPr/>
          <p:nvPr/>
        </p:nvSpPr>
        <p:spPr>
          <a:xfrm>
            <a:off x="7803870" y="1459160"/>
            <a:ext cx="3777243" cy="390255"/>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372;p32">
            <a:extLst>
              <a:ext uri="{FF2B5EF4-FFF2-40B4-BE49-F238E27FC236}">
                <a16:creationId xmlns:a16="http://schemas.microsoft.com/office/drawing/2014/main" id="{BED67C79-530C-4183-5F07-FDFD59818810}"/>
              </a:ext>
            </a:extLst>
          </p:cNvPr>
          <p:cNvSpPr/>
          <p:nvPr/>
        </p:nvSpPr>
        <p:spPr>
          <a:xfrm>
            <a:off x="10815731" y="1518815"/>
            <a:ext cx="647776" cy="266396"/>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27" name="Google Shape;373;p32">
            <a:extLst>
              <a:ext uri="{FF2B5EF4-FFF2-40B4-BE49-F238E27FC236}">
                <a16:creationId xmlns:a16="http://schemas.microsoft.com/office/drawing/2014/main" id="{2A9F2AFC-EB15-D311-4B0C-F5BF5CEA232F}"/>
              </a:ext>
            </a:extLst>
          </p:cNvPr>
          <p:cNvSpPr txBox="1"/>
          <p:nvPr/>
        </p:nvSpPr>
        <p:spPr>
          <a:xfrm>
            <a:off x="10859646" y="1438567"/>
            <a:ext cx="550896" cy="435257"/>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1" i="0" u="none" strike="noStrike" cap="none" dirty="0">
                <a:solidFill>
                  <a:srgbClr val="1A1F5C"/>
                </a:solidFill>
                <a:latin typeface="Calibri"/>
                <a:ea typeface="Calibri"/>
                <a:cs typeface="Calibri"/>
                <a:sym typeface="Calibri"/>
              </a:rPr>
              <a:t>MATRIX</a:t>
            </a:r>
            <a:endParaRPr sz="1000" b="1" i="0" u="none" strike="noStrike" cap="none" dirty="0">
              <a:solidFill>
                <a:srgbClr val="1A1F5C"/>
              </a:solidFill>
              <a:latin typeface="Arial"/>
              <a:ea typeface="Arial"/>
              <a:cs typeface="Arial"/>
              <a:sym typeface="Arial"/>
            </a:endParaRPr>
          </a:p>
        </p:txBody>
      </p:sp>
      <p:sp>
        <p:nvSpPr>
          <p:cNvPr id="28" name="Google Shape;6211;pXX">
            <a:extLst>
              <a:ext uri="{FF2B5EF4-FFF2-40B4-BE49-F238E27FC236}">
                <a16:creationId xmlns:a16="http://schemas.microsoft.com/office/drawing/2014/main" id="{5236FD66-CF99-5F53-D94D-809A69FC3D79}"/>
              </a:ext>
            </a:extLst>
          </p:cNvPr>
          <p:cNvSpPr txBox="1"/>
          <p:nvPr/>
        </p:nvSpPr>
        <p:spPr>
          <a:xfrm>
            <a:off x="1424376" y="4357151"/>
            <a:ext cx="4000000" cy="379999"/>
          </a:xfrm>
          <a:prstGeom prst="rect">
            <a:avLst/>
          </a:prstGeom>
          <a:noFill/>
          <a:ln>
            <a:noFill/>
          </a:ln>
        </p:spPr>
        <p:txBody>
          <a:bodyPr spcFirstLastPara="1" wrap="square" lIns="0" tIns="0" rIns="0" bIns="0" anchor="t" anchorCtr="0">
            <a:noAutofit/>
          </a:bodyPr>
          <a:lstStyle/>
          <a:p>
            <a:pPr marL="0" marR="0" lvl="0" indent="0" algn="ctr" rtl="0">
              <a:lnSpc>
                <a:spcPct val="110000"/>
              </a:lnSpc>
              <a:spcBef>
                <a:spcPts val="0"/>
              </a:spcBef>
              <a:spcAft>
                <a:spcPts val="0"/>
              </a:spcAft>
              <a:buClr>
                <a:srgbClr val="000000"/>
              </a:buClr>
              <a:buSzPts val="1300"/>
              <a:buFont typeface="Arial"/>
              <a:buNone/>
            </a:pPr>
            <a:r>
              <a:rPr lang="en-GB" sz="1600" b="1" dirty="0">
                <a:solidFill>
                  <a:srgbClr val="6B7280"/>
                </a:solidFill>
                <a:latin typeface="Calibri"/>
                <a:ea typeface="Calibri"/>
                <a:cs typeface="Calibri"/>
                <a:sym typeface="Calibri"/>
              </a:rPr>
              <a:t>Orientation </a:t>
            </a:r>
            <a:r>
              <a:rPr lang="en-GB" sz="1600" b="1" i="0" u="none" strike="noStrike" cap="none" dirty="0">
                <a:solidFill>
                  <a:srgbClr val="6B7280"/>
                </a:solidFill>
                <a:latin typeface="Calibri"/>
                <a:ea typeface="Calibri"/>
                <a:cs typeface="Calibri"/>
                <a:sym typeface="Calibri"/>
              </a:rPr>
              <a:t>Stakeholder Coverage</a:t>
            </a:r>
            <a:endParaRPr sz="1600" b="1" i="0" u="none" strike="noStrike" cap="none" dirty="0">
              <a:solidFill>
                <a:srgbClr val="6B7280"/>
              </a:solidFill>
              <a:latin typeface="Calibri"/>
              <a:ea typeface="Calibri"/>
              <a:cs typeface="Calibri"/>
              <a:sym typeface="Calibri"/>
            </a:endParaRPr>
          </a:p>
        </p:txBody>
      </p:sp>
      <p:sp>
        <p:nvSpPr>
          <p:cNvPr id="33" name="Google Shape;715;p9">
            <a:extLst>
              <a:ext uri="{FF2B5EF4-FFF2-40B4-BE49-F238E27FC236}">
                <a16:creationId xmlns:a16="http://schemas.microsoft.com/office/drawing/2014/main" id="{DC2760F6-F012-0BBD-454D-0721591E5C18}"/>
              </a:ext>
            </a:extLst>
          </p:cNvPr>
          <p:cNvSpPr/>
          <p:nvPr/>
        </p:nvSpPr>
        <p:spPr>
          <a:xfrm>
            <a:off x="4725788" y="1593096"/>
            <a:ext cx="2678707" cy="2038614"/>
          </a:xfrm>
          <a:prstGeom prst="roundRect">
            <a:avLst>
              <a:gd name="adj" fmla="val 3646"/>
            </a:avLst>
          </a:prstGeom>
          <a:solidFill>
            <a:srgbClr val="DFF7F6"/>
          </a:solidFill>
          <a:ln w="28575" cap="flat" cmpd="sng">
            <a:solidFill>
              <a:srgbClr val="00C4B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EE3D89"/>
              </a:solidFill>
              <a:latin typeface="Calibri"/>
              <a:ea typeface="Calibri"/>
              <a:cs typeface="Calibri"/>
              <a:sym typeface="Calibri"/>
            </a:endParaRPr>
          </a:p>
        </p:txBody>
      </p:sp>
      <p:sp>
        <p:nvSpPr>
          <p:cNvPr id="34" name="Google Shape;716;p9">
            <a:extLst>
              <a:ext uri="{FF2B5EF4-FFF2-40B4-BE49-F238E27FC236}">
                <a16:creationId xmlns:a16="http://schemas.microsoft.com/office/drawing/2014/main" id="{AC80651E-C5E2-BB47-941C-4626F857A258}"/>
              </a:ext>
            </a:extLst>
          </p:cNvPr>
          <p:cNvSpPr txBox="1"/>
          <p:nvPr/>
        </p:nvSpPr>
        <p:spPr>
          <a:xfrm>
            <a:off x="4729937" y="1654288"/>
            <a:ext cx="2490628" cy="338514"/>
          </a:xfrm>
          <a:prstGeom prst="rect">
            <a:avLst/>
          </a:prstGeom>
          <a:noFill/>
          <a:ln>
            <a:noFill/>
          </a:ln>
        </p:spPr>
        <p:txBody>
          <a:bodyPr spcFirstLastPara="1" wrap="square" lIns="91425" tIns="45700" rIns="91425" bIns="45700" anchor="t" anchorCtr="0">
            <a:spAutoFit/>
          </a:bodyPr>
          <a:lstStyle/>
          <a:p>
            <a:pPr marL="114300" marR="0" lvl="0" indent="0" algn="ctr" rtl="0">
              <a:lnSpc>
                <a:spcPct val="100000"/>
              </a:lnSpc>
              <a:spcBef>
                <a:spcPts val="0"/>
              </a:spcBef>
              <a:spcAft>
                <a:spcPts val="0"/>
              </a:spcAft>
              <a:buClr>
                <a:srgbClr val="000000"/>
              </a:buClr>
              <a:buSzPts val="2000"/>
              <a:buFont typeface="Arial"/>
              <a:buNone/>
            </a:pPr>
            <a:r>
              <a:rPr lang="en-GB" sz="1600" b="1" i="0" u="sng" strike="noStrike" cap="none" dirty="0">
                <a:solidFill>
                  <a:schemeClr val="dk1"/>
                </a:solidFill>
                <a:latin typeface="Calibri"/>
                <a:ea typeface="Calibri"/>
                <a:cs typeface="Calibri"/>
                <a:sym typeface="Calibri"/>
              </a:rPr>
              <a:t>Coverage skewed toward:</a:t>
            </a:r>
          </a:p>
        </p:txBody>
      </p:sp>
      <p:sp>
        <p:nvSpPr>
          <p:cNvPr id="3" name="TextBox 2">
            <a:extLst>
              <a:ext uri="{FF2B5EF4-FFF2-40B4-BE49-F238E27FC236}">
                <a16:creationId xmlns:a16="http://schemas.microsoft.com/office/drawing/2014/main" id="{755AB3AE-55D4-2387-8C59-8D83EE567F43}"/>
              </a:ext>
            </a:extLst>
          </p:cNvPr>
          <p:cNvSpPr txBox="1"/>
          <p:nvPr/>
        </p:nvSpPr>
        <p:spPr>
          <a:xfrm>
            <a:off x="4794708" y="2032745"/>
            <a:ext cx="2361085" cy="553998"/>
          </a:xfrm>
          <a:prstGeom prst="rect">
            <a:avLst/>
          </a:prstGeom>
          <a:noFill/>
        </p:spPr>
        <p:txBody>
          <a:bodyPr wrap="square" rtlCol="0">
            <a:spAutoFit/>
          </a:bodyPr>
          <a:lstStyle/>
          <a:p>
            <a:pPr marL="114300" lvl="0" algn="ctr">
              <a:buSzPts val="2000"/>
            </a:pPr>
            <a:r>
              <a:rPr lang="en-GB" sz="1600" b="1" dirty="0">
                <a:solidFill>
                  <a:srgbClr val="00C4B9"/>
                </a:solidFill>
                <a:latin typeface="Calibri"/>
                <a:ea typeface="Calibri"/>
                <a:cs typeface="Calibri"/>
                <a:sym typeface="Calibri"/>
              </a:rPr>
              <a:t>Procedural stakeholders  </a:t>
            </a:r>
          </a:p>
          <a:p>
            <a:pPr marL="114300" lvl="0" algn="ctr">
              <a:buSzPts val="2000"/>
            </a:pPr>
            <a:r>
              <a:rPr lang="en-GB" b="1" dirty="0">
                <a:solidFill>
                  <a:schemeClr val="dk1"/>
                </a:solidFill>
                <a:latin typeface="Calibri"/>
                <a:ea typeface="Calibri"/>
                <a:cs typeface="Calibri"/>
                <a:sym typeface="Calibri"/>
              </a:rPr>
              <a:t>“who to deal with”</a:t>
            </a:r>
            <a:endParaRPr lang="en-GB" dirty="0"/>
          </a:p>
        </p:txBody>
      </p:sp>
      <p:sp>
        <p:nvSpPr>
          <p:cNvPr id="4" name="TextBox 3">
            <a:extLst>
              <a:ext uri="{FF2B5EF4-FFF2-40B4-BE49-F238E27FC236}">
                <a16:creationId xmlns:a16="http://schemas.microsoft.com/office/drawing/2014/main" id="{4FC33C37-64EE-6A6E-51B4-94FA3DFBBC1F}"/>
              </a:ext>
            </a:extLst>
          </p:cNvPr>
          <p:cNvSpPr txBox="1"/>
          <p:nvPr/>
        </p:nvSpPr>
        <p:spPr>
          <a:xfrm>
            <a:off x="4794708" y="2957269"/>
            <a:ext cx="2361085" cy="553998"/>
          </a:xfrm>
          <a:prstGeom prst="rect">
            <a:avLst/>
          </a:prstGeom>
          <a:noFill/>
        </p:spPr>
        <p:txBody>
          <a:bodyPr wrap="square" rtlCol="0">
            <a:spAutoFit/>
          </a:bodyPr>
          <a:lstStyle/>
          <a:p>
            <a:pPr marL="114300" lvl="0" algn="ctr">
              <a:buSzPts val="2000"/>
            </a:pPr>
            <a:r>
              <a:rPr lang="en-GB" sz="1600" b="1" dirty="0">
                <a:solidFill>
                  <a:srgbClr val="00C4B9"/>
                </a:solidFill>
                <a:latin typeface="Calibri"/>
                <a:ea typeface="Calibri"/>
                <a:cs typeface="Calibri"/>
                <a:sym typeface="Calibri"/>
              </a:rPr>
              <a:t>Advocacy stakeholders </a:t>
            </a:r>
            <a:r>
              <a:rPr lang="en-GB" b="1" dirty="0">
                <a:solidFill>
                  <a:srgbClr val="00C4B9"/>
                </a:solidFill>
                <a:latin typeface="Calibri"/>
                <a:ea typeface="Calibri"/>
                <a:cs typeface="Calibri"/>
                <a:sym typeface="Calibri"/>
              </a:rPr>
              <a:t> </a:t>
            </a:r>
          </a:p>
          <a:p>
            <a:pPr marL="114300" lvl="0" algn="ctr">
              <a:buSzPts val="2000"/>
            </a:pPr>
            <a:r>
              <a:rPr lang="en-GB" b="1" dirty="0">
                <a:solidFill>
                  <a:schemeClr val="dk1"/>
                </a:solidFill>
                <a:latin typeface="Calibri"/>
                <a:ea typeface="Calibri"/>
                <a:cs typeface="Calibri"/>
                <a:sym typeface="Calibri"/>
              </a:rPr>
              <a:t>“who advocates/governs</a:t>
            </a:r>
            <a:r>
              <a:rPr lang="en-GB" dirty="0">
                <a:solidFill>
                  <a:schemeClr val="dk1"/>
                </a:solidFill>
                <a:latin typeface="Calibri"/>
                <a:ea typeface="Calibri"/>
                <a:cs typeface="Calibri"/>
                <a:sym typeface="Calibri"/>
              </a:rPr>
              <a:t>”</a:t>
            </a:r>
            <a:endParaRPr lang="en-US" dirty="0"/>
          </a:p>
        </p:txBody>
      </p:sp>
      <p:sp>
        <p:nvSpPr>
          <p:cNvPr id="6" name="TextBox 5">
            <a:extLst>
              <a:ext uri="{FF2B5EF4-FFF2-40B4-BE49-F238E27FC236}">
                <a16:creationId xmlns:a16="http://schemas.microsoft.com/office/drawing/2014/main" id="{627DCF6C-83E4-828B-F2CF-76F704F26D82}"/>
              </a:ext>
            </a:extLst>
          </p:cNvPr>
          <p:cNvSpPr txBox="1"/>
          <p:nvPr/>
        </p:nvSpPr>
        <p:spPr>
          <a:xfrm>
            <a:off x="5821494" y="2585269"/>
            <a:ext cx="519825" cy="369332"/>
          </a:xfrm>
          <a:prstGeom prst="rect">
            <a:avLst/>
          </a:prstGeom>
          <a:noFill/>
        </p:spPr>
        <p:txBody>
          <a:bodyPr wrap="square" rtlCol="0">
            <a:spAutoFit/>
          </a:bodyPr>
          <a:lstStyle/>
          <a:p>
            <a:r>
              <a:rPr lang="en-US" sz="1800" b="1" dirty="0">
                <a:latin typeface="Calibri" panose="020F0502020204030204" pitchFamily="34" charset="0"/>
                <a:cs typeface="Calibri" panose="020F0502020204030204" pitchFamily="34" charset="0"/>
              </a:rPr>
              <a:t>VS</a:t>
            </a:r>
          </a:p>
        </p:txBody>
      </p:sp>
      <p:sp>
        <p:nvSpPr>
          <p:cNvPr id="29" name="Google Shape;368;p32">
            <a:extLst>
              <a:ext uri="{FF2B5EF4-FFF2-40B4-BE49-F238E27FC236}">
                <a16:creationId xmlns:a16="http://schemas.microsoft.com/office/drawing/2014/main" id="{ECB51FA0-B9CF-A3BE-FAD4-7B4B005D1A3C}"/>
              </a:ext>
            </a:extLst>
          </p:cNvPr>
          <p:cNvSpPr/>
          <p:nvPr/>
        </p:nvSpPr>
        <p:spPr>
          <a:xfrm>
            <a:off x="7913789" y="1614200"/>
            <a:ext cx="82200" cy="822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 name="Google Shape;369;p32">
            <a:extLst>
              <a:ext uri="{FF2B5EF4-FFF2-40B4-BE49-F238E27FC236}">
                <a16:creationId xmlns:a16="http://schemas.microsoft.com/office/drawing/2014/main" id="{EF71963B-8FDB-211E-7F96-649A4F5CE0CC}"/>
              </a:ext>
            </a:extLst>
          </p:cNvPr>
          <p:cNvSpPr/>
          <p:nvPr/>
        </p:nvSpPr>
        <p:spPr>
          <a:xfrm>
            <a:off x="8064665" y="1614200"/>
            <a:ext cx="82200" cy="822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70;p32">
            <a:extLst>
              <a:ext uri="{FF2B5EF4-FFF2-40B4-BE49-F238E27FC236}">
                <a16:creationId xmlns:a16="http://schemas.microsoft.com/office/drawing/2014/main" id="{F29EF88A-6E83-1FED-7EC3-29043B3B6BF8}"/>
              </a:ext>
            </a:extLst>
          </p:cNvPr>
          <p:cNvSpPr/>
          <p:nvPr/>
        </p:nvSpPr>
        <p:spPr>
          <a:xfrm>
            <a:off x="8215541" y="1614200"/>
            <a:ext cx="82200" cy="822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71;p32">
            <a:extLst>
              <a:ext uri="{FF2B5EF4-FFF2-40B4-BE49-F238E27FC236}">
                <a16:creationId xmlns:a16="http://schemas.microsoft.com/office/drawing/2014/main" id="{4EA3CE85-9034-882A-7AA1-67BF7D9E2987}"/>
              </a:ext>
            </a:extLst>
          </p:cNvPr>
          <p:cNvSpPr txBox="1"/>
          <p:nvPr/>
        </p:nvSpPr>
        <p:spPr>
          <a:xfrm>
            <a:off x="8438080" y="1499898"/>
            <a:ext cx="2610981" cy="3201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100" b="1" i="0" u="none" strike="noStrike" cap="none" dirty="0">
                <a:solidFill>
                  <a:srgbClr val="FFFFFF"/>
                </a:solidFill>
                <a:latin typeface="Calibri"/>
                <a:ea typeface="Calibri"/>
                <a:cs typeface="Calibri"/>
                <a:sym typeface="Calibri"/>
              </a:rPr>
              <a:t>CSN_DATASHEET_DASHBOARD.twb</a:t>
            </a:r>
            <a:endParaRPr sz="1100" b="1" i="0" u="none" strike="noStrike" cap="none" dirty="0">
              <a:solidFill>
                <a:srgbClr val="FFFFFF"/>
              </a:solidFill>
              <a:latin typeface="Arial"/>
              <a:ea typeface="Arial"/>
              <a:cs typeface="Arial"/>
              <a:sym typeface="Arial"/>
            </a:endParaRPr>
          </a:p>
        </p:txBody>
      </p:sp>
      <p:sp>
        <p:nvSpPr>
          <p:cNvPr id="37" name="Google Shape;6044;pXX">
            <a:extLst>
              <a:ext uri="{FF2B5EF4-FFF2-40B4-BE49-F238E27FC236}">
                <a16:creationId xmlns:a16="http://schemas.microsoft.com/office/drawing/2014/main" id="{B4F187E8-40B9-A383-A489-E2DFC06D0137}"/>
              </a:ext>
            </a:extLst>
          </p:cNvPr>
          <p:cNvSpPr txBox="1"/>
          <p:nvPr/>
        </p:nvSpPr>
        <p:spPr>
          <a:xfrm>
            <a:off x="11368735" y="6355080"/>
            <a:ext cx="548640" cy="16927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dirty="0">
                <a:solidFill>
                  <a:srgbClr val="A8A8A8"/>
                </a:solidFill>
                <a:latin typeface="Quicksand"/>
                <a:ea typeface="Quicksand"/>
                <a:cs typeface="Quicksand"/>
                <a:sym typeface="Quicksand"/>
              </a:rPr>
              <a:t>15</a:t>
            </a:r>
            <a:endParaRPr sz="1400" b="0" i="0" u="none" strike="noStrike" cap="none" dirty="0">
              <a:solidFill>
                <a:srgbClr val="000000"/>
              </a:solidFill>
              <a:latin typeface="Arial"/>
              <a:ea typeface="Arial"/>
              <a:cs typeface="Arial"/>
              <a:sym typeface="Arial"/>
            </a:endParaRPr>
          </a:p>
        </p:txBody>
      </p:sp>
      <p:pic>
        <p:nvPicPr>
          <p:cNvPr id="15" name="Picture 14">
            <a:extLst>
              <a:ext uri="{FF2B5EF4-FFF2-40B4-BE49-F238E27FC236}">
                <a16:creationId xmlns:a16="http://schemas.microsoft.com/office/drawing/2014/main" id="{0043C3E5-A2E5-8A02-7C39-7085BAE09652}"/>
              </a:ext>
            </a:extLst>
          </p:cNvPr>
          <p:cNvPicPr>
            <a:picLocks noChangeAspect="1"/>
          </p:cNvPicPr>
          <p:nvPr/>
        </p:nvPicPr>
        <p:blipFill>
          <a:blip r:embed="rId3"/>
          <a:stretch>
            <a:fillRect/>
          </a:stretch>
        </p:blipFill>
        <p:spPr>
          <a:xfrm>
            <a:off x="768416" y="4304605"/>
            <a:ext cx="6709704" cy="2020768"/>
          </a:xfrm>
          <a:prstGeom prst="rect">
            <a:avLst/>
          </a:prstGeom>
        </p:spPr>
      </p:pic>
      <p:pic>
        <p:nvPicPr>
          <p:cNvPr id="19" name="Google Shape;6209;pXX" title="Chart">
            <a:extLst>
              <a:ext uri="{FF2B5EF4-FFF2-40B4-BE49-F238E27FC236}">
                <a16:creationId xmlns:a16="http://schemas.microsoft.com/office/drawing/2014/main" id="{013CDCDB-23D3-34F7-9C97-EC10C948AE1B}"/>
              </a:ext>
            </a:extLst>
          </p:cNvPr>
          <p:cNvPicPr preferRelativeResize="0"/>
          <p:nvPr/>
        </p:nvPicPr>
        <p:blipFill>
          <a:blip r:embed="rId4">
            <a:alphaModFix/>
          </a:blip>
          <a:srcRect l="74489" t="19151" r="4328" b="24261"/>
          <a:stretch>
            <a:fillRect/>
          </a:stretch>
        </p:blipFill>
        <p:spPr>
          <a:xfrm>
            <a:off x="6237822" y="4997923"/>
            <a:ext cx="1030941" cy="1497942"/>
          </a:xfrm>
          <a:prstGeom prst="rect">
            <a:avLst/>
          </a:prstGeom>
          <a:noFill/>
          <a:ln>
            <a:noFill/>
          </a:ln>
        </p:spPr>
      </p:pic>
      <p:pic>
        <p:nvPicPr>
          <p:cNvPr id="38" name="Picture 37">
            <a:extLst>
              <a:ext uri="{FF2B5EF4-FFF2-40B4-BE49-F238E27FC236}">
                <a16:creationId xmlns:a16="http://schemas.microsoft.com/office/drawing/2014/main" id="{7DC5F40F-4539-E3A8-58C3-E6CF7820C0ED}"/>
              </a:ext>
            </a:extLst>
          </p:cNvPr>
          <p:cNvPicPr>
            <a:picLocks noChangeAspect="1"/>
          </p:cNvPicPr>
          <p:nvPr/>
        </p:nvPicPr>
        <p:blipFill>
          <a:blip r:embed="rId5"/>
          <a:stretch>
            <a:fillRect/>
          </a:stretch>
        </p:blipFill>
        <p:spPr>
          <a:xfrm>
            <a:off x="7935651" y="1878069"/>
            <a:ext cx="3552831" cy="4698640"/>
          </a:xfrm>
          <a:prstGeom prst="rect">
            <a:avLst/>
          </a:prstGeom>
        </p:spPr>
      </p:pic>
    </p:spTree>
    <p:extLst>
      <p:ext uri="{BB962C8B-B14F-4D97-AF65-F5344CB8AC3E}">
        <p14:creationId xmlns:p14="http://schemas.microsoft.com/office/powerpoint/2010/main" val="2028527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p:cNvGrpSpPr/>
        <p:nvPr/>
      </p:nvGrpSpPr>
      <p:grpSpPr>
        <a:xfrm>
          <a:off x="0" y="0"/>
          <a:ext cx="0" cy="0"/>
          <a:chOff x="0" y="0"/>
          <a:chExt cx="0" cy="0"/>
        </a:xfrm>
      </p:grpSpPr>
      <p:sp>
        <p:nvSpPr>
          <p:cNvPr id="2" name="Google Shape;186;p6">
            <a:extLst>
              <a:ext uri="{FF2B5EF4-FFF2-40B4-BE49-F238E27FC236}">
                <a16:creationId xmlns:a16="http://schemas.microsoft.com/office/drawing/2014/main" id="{288118E7-1EC3-E2FB-D41A-016B374B1FAC}"/>
              </a:ext>
            </a:extLst>
          </p:cNvPr>
          <p:cNvSpPr/>
          <p:nvPr/>
        </p:nvSpPr>
        <p:spPr>
          <a:xfrm>
            <a:off x="606325" y="5084528"/>
            <a:ext cx="7737542" cy="1237872"/>
          </a:xfrm>
          <a:prstGeom prst="roundRect">
            <a:avLst>
              <a:gd name="adj" fmla="val 6000"/>
            </a:avLst>
          </a:prstGeom>
          <a:noFill/>
          <a:ln w="28575">
            <a:solidFill>
              <a:srgbClr val="00C4B9"/>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03" name="Google Shape;6003;pXX"/>
          <p:cNvSpPr txBox="1"/>
          <p:nvPr/>
        </p:nvSpPr>
        <p:spPr>
          <a:xfrm>
            <a:off x="606325" y="891447"/>
            <a:ext cx="10546080"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600" b="1" i="0" u="none" strike="noStrike" cap="none" dirty="0">
                <a:solidFill>
                  <a:srgbClr val="00C4B9"/>
                </a:solidFill>
                <a:latin typeface="Calibri"/>
                <a:ea typeface="Calibri"/>
                <a:cs typeface="Calibri"/>
                <a:sym typeface="Calibri"/>
              </a:rPr>
              <a:t>BRIEF QUESTION:  </a:t>
            </a:r>
            <a:r>
              <a:rPr lang="en-GB" sz="1600" b="0" i="0" u="none" strike="noStrike" cap="none" dirty="0">
                <a:solidFill>
                  <a:srgbClr val="6B7280"/>
                </a:solidFill>
                <a:latin typeface="Calibri"/>
                <a:ea typeface="Calibri"/>
                <a:cs typeface="Calibri"/>
                <a:sym typeface="Calibri"/>
              </a:rPr>
              <a:t>Where are there gaps, overlaps or inconsistencies across the selected sources?</a:t>
            </a:r>
            <a:endParaRPr sz="1600" b="0" i="0" u="none" strike="noStrike" cap="none" dirty="0">
              <a:solidFill>
                <a:srgbClr val="6B7280"/>
              </a:solidFill>
              <a:latin typeface="Calibri"/>
              <a:ea typeface="Calibri"/>
              <a:cs typeface="Calibri"/>
              <a:sym typeface="Calibri"/>
            </a:endParaRPr>
          </a:p>
        </p:txBody>
      </p:sp>
      <p:sp>
        <p:nvSpPr>
          <p:cNvPr id="6004" name="Google Shape;6004;pXX"/>
          <p:cNvSpPr/>
          <p:nvPr/>
        </p:nvSpPr>
        <p:spPr>
          <a:xfrm>
            <a:off x="5368323" y="2705374"/>
            <a:ext cx="3000000" cy="2120000"/>
          </a:xfrm>
          <a:prstGeom prst="roundRect">
            <a:avLst>
              <a:gd name="adj" fmla="val 4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07" name="Google Shape;6007;pXX"/>
          <p:cNvSpPr/>
          <p:nvPr/>
        </p:nvSpPr>
        <p:spPr>
          <a:xfrm>
            <a:off x="7558323" y="2775374"/>
            <a:ext cx="620000" cy="30000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09" name="Google Shape;6009;pXX"/>
          <p:cNvSpPr txBox="1"/>
          <p:nvPr/>
        </p:nvSpPr>
        <p:spPr>
          <a:xfrm>
            <a:off x="5588323" y="3115374"/>
            <a:ext cx="2560000" cy="5600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sz="950" b="0" i="0" u="none" strike="noStrike" cap="none" dirty="0">
                <a:solidFill>
                  <a:srgbClr val="374151"/>
                </a:solidFill>
                <a:latin typeface="Calibri"/>
                <a:ea typeface="Calibri"/>
                <a:cs typeface="Calibri"/>
                <a:sym typeface="Calibri"/>
              </a:rPr>
              <a:t>What can I do if the process feels too slow?</a:t>
            </a:r>
            <a:endParaRPr sz="950" b="0" i="0" u="none" strike="noStrike" cap="none" dirty="0">
              <a:solidFill>
                <a:srgbClr val="374151"/>
              </a:solidFill>
              <a:latin typeface="Calibri"/>
              <a:ea typeface="Calibri"/>
              <a:cs typeface="Calibri"/>
              <a:sym typeface="Calibri"/>
            </a:endParaRPr>
          </a:p>
        </p:txBody>
      </p:sp>
      <p:sp>
        <p:nvSpPr>
          <p:cNvPr id="6010" name="Google Shape;6010;pXX"/>
          <p:cNvSpPr/>
          <p:nvPr/>
        </p:nvSpPr>
        <p:spPr>
          <a:xfrm>
            <a:off x="5588323" y="3675373"/>
            <a:ext cx="2560000" cy="12700"/>
          </a:xfrm>
          <a:prstGeom prst="rect">
            <a:avLst/>
          </a:prstGeom>
          <a:solidFill>
            <a:srgbClr val="E5E7E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1" name="Google Shape;6011;pXX"/>
          <p:cNvSpPr txBox="1"/>
          <p:nvPr/>
        </p:nvSpPr>
        <p:spPr>
          <a:xfrm>
            <a:off x="5588323" y="3675374"/>
            <a:ext cx="2560000" cy="5600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sz="950" b="0" i="0" u="none" strike="noStrike" cap="none">
                <a:solidFill>
                  <a:srgbClr val="374151"/>
                </a:solidFill>
                <a:latin typeface="Calibri"/>
                <a:ea typeface="Calibri"/>
                <a:cs typeface="Calibri"/>
                <a:sym typeface="Calibri"/>
              </a:rPr>
              <a:t>Is it normal to wait between steps?</a:t>
            </a:r>
            <a:endParaRPr sz="950" b="0" i="0" u="none" strike="noStrike" cap="none">
              <a:solidFill>
                <a:srgbClr val="374151"/>
              </a:solidFill>
              <a:latin typeface="Calibri"/>
              <a:ea typeface="Calibri"/>
              <a:cs typeface="Calibri"/>
              <a:sym typeface="Calibri"/>
            </a:endParaRPr>
          </a:p>
        </p:txBody>
      </p:sp>
      <p:sp>
        <p:nvSpPr>
          <p:cNvPr id="6012" name="Google Shape;6012;pXX"/>
          <p:cNvSpPr/>
          <p:nvPr/>
        </p:nvSpPr>
        <p:spPr>
          <a:xfrm>
            <a:off x="5588323" y="4235373"/>
            <a:ext cx="2560000" cy="12700"/>
          </a:xfrm>
          <a:prstGeom prst="rect">
            <a:avLst/>
          </a:prstGeom>
          <a:solidFill>
            <a:srgbClr val="E5E7E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3" name="Google Shape;6013;pXX"/>
          <p:cNvSpPr txBox="1"/>
          <p:nvPr/>
        </p:nvSpPr>
        <p:spPr>
          <a:xfrm>
            <a:off x="5588323" y="4235374"/>
            <a:ext cx="2560000" cy="5600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sz="950" b="0" i="0" u="none" strike="noStrike" cap="none" dirty="0">
                <a:solidFill>
                  <a:srgbClr val="374151"/>
                </a:solidFill>
                <a:latin typeface="Calibri"/>
                <a:ea typeface="Calibri"/>
                <a:cs typeface="Calibri"/>
                <a:sym typeface="Calibri"/>
              </a:rPr>
              <a:t>Am I allowed to get a second opinion, including in another country?</a:t>
            </a:r>
            <a:endParaRPr sz="950" b="0" i="0" u="none" strike="noStrike" cap="none" dirty="0">
              <a:solidFill>
                <a:srgbClr val="374151"/>
              </a:solidFill>
              <a:latin typeface="Calibri"/>
              <a:ea typeface="Calibri"/>
              <a:cs typeface="Calibri"/>
              <a:sym typeface="Calibri"/>
            </a:endParaRPr>
          </a:p>
        </p:txBody>
      </p:sp>
      <p:sp>
        <p:nvSpPr>
          <p:cNvPr id="6015" name="Google Shape;6015;pXX"/>
          <p:cNvSpPr/>
          <p:nvPr/>
        </p:nvSpPr>
        <p:spPr>
          <a:xfrm>
            <a:off x="633608" y="2689269"/>
            <a:ext cx="4578624" cy="2188607"/>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6" name="Google Shape;6016;pXX"/>
          <p:cNvSpPr/>
          <p:nvPr/>
        </p:nvSpPr>
        <p:spPr>
          <a:xfrm>
            <a:off x="630781" y="2719269"/>
            <a:ext cx="4578624" cy="290040"/>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7" name="Google Shape;6017;pXX"/>
          <p:cNvSpPr/>
          <p:nvPr/>
        </p:nvSpPr>
        <p:spPr>
          <a:xfrm>
            <a:off x="723608" y="2834289"/>
            <a:ext cx="67897" cy="600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8" name="Google Shape;6018;pXX"/>
          <p:cNvSpPr/>
          <p:nvPr/>
        </p:nvSpPr>
        <p:spPr>
          <a:xfrm>
            <a:off x="843608" y="2834289"/>
            <a:ext cx="67897" cy="600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9" name="Google Shape;6019;pXX"/>
          <p:cNvSpPr/>
          <p:nvPr/>
        </p:nvSpPr>
        <p:spPr>
          <a:xfrm>
            <a:off x="963608" y="2834289"/>
            <a:ext cx="67897" cy="60000"/>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20" name="Google Shape;6020;pXX"/>
          <p:cNvSpPr txBox="1"/>
          <p:nvPr/>
        </p:nvSpPr>
        <p:spPr>
          <a:xfrm>
            <a:off x="1153609" y="2719269"/>
            <a:ext cx="1661986" cy="29004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sz="850" b="1" i="0" u="none" strike="noStrike" cap="none" dirty="0" err="1">
                <a:solidFill>
                  <a:srgbClr val="FFFFFF"/>
                </a:solidFill>
                <a:latin typeface="Calibri"/>
                <a:ea typeface="Calibri"/>
                <a:cs typeface="Calibri"/>
                <a:sym typeface="Calibri"/>
              </a:rPr>
              <a:t>CSN_DATASHEET_DASHBOARD.twb</a:t>
            </a:r>
            <a:endParaRPr sz="850" b="1" i="0" u="none" strike="noStrike" cap="none" dirty="0">
              <a:solidFill>
                <a:srgbClr val="FFFFFF"/>
              </a:solidFill>
              <a:latin typeface="Calibri"/>
              <a:ea typeface="Calibri"/>
              <a:cs typeface="Calibri"/>
              <a:sym typeface="Calibri"/>
            </a:endParaRPr>
          </a:p>
        </p:txBody>
      </p:sp>
      <p:sp>
        <p:nvSpPr>
          <p:cNvPr id="6021" name="Google Shape;6021;pXX"/>
          <p:cNvSpPr/>
          <p:nvPr/>
        </p:nvSpPr>
        <p:spPr>
          <a:xfrm>
            <a:off x="3874351" y="2749989"/>
            <a:ext cx="1301363" cy="22860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22" name="Google Shape;6022;pXX"/>
          <p:cNvSpPr txBox="1"/>
          <p:nvPr/>
        </p:nvSpPr>
        <p:spPr>
          <a:xfrm>
            <a:off x="4088032" y="2761467"/>
            <a:ext cx="874000" cy="22860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000000"/>
              </a:buClr>
              <a:buSzPts val="1300"/>
              <a:buFont typeface="Arial"/>
              <a:buNone/>
            </a:pPr>
            <a:r>
              <a:rPr lang="en-GB" sz="800" b="1" i="0" u="none" strike="noStrike" cap="none" dirty="0">
                <a:solidFill>
                  <a:srgbClr val="1A1F5C"/>
                </a:solidFill>
                <a:latin typeface="Calibri"/>
                <a:ea typeface="Calibri"/>
                <a:cs typeface="Calibri"/>
                <a:sym typeface="Calibri"/>
              </a:rPr>
              <a:t>DASHBOARD 3</a:t>
            </a:r>
            <a:endParaRPr sz="800" b="1" i="0" u="none" strike="noStrike" cap="none" dirty="0">
              <a:solidFill>
                <a:srgbClr val="1A1F5C"/>
              </a:solidFill>
              <a:latin typeface="Calibri"/>
              <a:ea typeface="Calibri"/>
              <a:cs typeface="Calibri"/>
              <a:sym typeface="Calibri"/>
            </a:endParaRPr>
          </a:p>
        </p:txBody>
      </p:sp>
      <p:pic>
        <p:nvPicPr>
          <p:cNvPr id="6023" name="Google Shape;6023;pXX" title="Chart"/>
          <p:cNvPicPr preferRelativeResize="0"/>
          <p:nvPr/>
        </p:nvPicPr>
        <p:blipFill>
          <a:blip r:embed="rId3">
            <a:alphaModFix/>
          </a:blip>
          <a:stretch>
            <a:fillRect/>
          </a:stretch>
        </p:blipFill>
        <p:spPr>
          <a:xfrm>
            <a:off x="723608" y="3119309"/>
            <a:ext cx="4374932" cy="1688567"/>
          </a:xfrm>
          <a:prstGeom prst="rect">
            <a:avLst/>
          </a:prstGeom>
          <a:noFill/>
          <a:ln>
            <a:noFill/>
          </a:ln>
        </p:spPr>
      </p:pic>
      <p:sp>
        <p:nvSpPr>
          <p:cNvPr id="6028" name="Google Shape;6028;pXX"/>
          <p:cNvSpPr/>
          <p:nvPr/>
        </p:nvSpPr>
        <p:spPr>
          <a:xfrm>
            <a:off x="8524414" y="2714528"/>
            <a:ext cx="2793829" cy="3240000"/>
          </a:xfrm>
          <a:prstGeom prst="roundRect">
            <a:avLst>
              <a:gd name="adj" fmla="val 4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29" name="Google Shape;6029;pXX"/>
          <p:cNvSpPr/>
          <p:nvPr/>
        </p:nvSpPr>
        <p:spPr>
          <a:xfrm>
            <a:off x="8524414" y="2724528"/>
            <a:ext cx="2793523" cy="380000"/>
          </a:xfrm>
          <a:prstGeom prst="rect">
            <a:avLst/>
          </a:prstGeom>
          <a:solidFill>
            <a:srgbClr val="1A1F5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30" name="Google Shape;6030;pXX"/>
          <p:cNvSpPr txBox="1"/>
          <p:nvPr/>
        </p:nvSpPr>
        <p:spPr>
          <a:xfrm>
            <a:off x="8667682" y="2738618"/>
            <a:ext cx="2060000" cy="3800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0" indent="0">
              <a:lnSpc>
                <a:spcPct val="110000"/>
              </a:lnSpc>
              <a:buSzPts val="1300"/>
              <a:buNone/>
              <a:defRPr sz="1150" b="1">
                <a:solidFill>
                  <a:srgbClr val="FFFFFF"/>
                </a:solidFill>
                <a:latin typeface="Calibri"/>
                <a:ea typeface="Calibri"/>
                <a:cs typeface="Calibri"/>
              </a:defRPr>
            </a:lvl1pPr>
          </a:lstStyle>
          <a:p>
            <a:r>
              <a:rPr lang="en-GB" dirty="0">
                <a:sym typeface="Calibri"/>
              </a:rPr>
              <a:t>Only One Source Page</a:t>
            </a:r>
            <a:endParaRPr dirty="0">
              <a:sym typeface="Calibri"/>
            </a:endParaRPr>
          </a:p>
        </p:txBody>
      </p:sp>
      <p:sp>
        <p:nvSpPr>
          <p:cNvPr id="6031" name="Google Shape;6031;pXX"/>
          <p:cNvSpPr/>
          <p:nvPr/>
        </p:nvSpPr>
        <p:spPr>
          <a:xfrm>
            <a:off x="10589962" y="2763683"/>
            <a:ext cx="620000" cy="30000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32" name="Google Shape;6032;pXX"/>
          <p:cNvSpPr txBox="1"/>
          <p:nvPr/>
        </p:nvSpPr>
        <p:spPr>
          <a:xfrm>
            <a:off x="10741511" y="2781258"/>
            <a:ext cx="316902" cy="26485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000000"/>
              </a:buClr>
              <a:buSzPts val="1300"/>
              <a:buFont typeface="Arial"/>
              <a:buNone/>
            </a:pPr>
            <a:r>
              <a:rPr lang="en-GB" sz="1200" b="1" i="0" u="none" strike="noStrike" cap="none" dirty="0">
                <a:solidFill>
                  <a:srgbClr val="1A1F5B"/>
                </a:solidFill>
                <a:latin typeface="Calibri"/>
                <a:ea typeface="Calibri"/>
                <a:cs typeface="Calibri"/>
                <a:sym typeface="Calibri"/>
              </a:rPr>
              <a:t>5</a:t>
            </a:r>
            <a:endParaRPr sz="1200" b="1" i="0" u="none" strike="noStrike" cap="none" dirty="0">
              <a:solidFill>
                <a:srgbClr val="1A1F5B"/>
              </a:solidFill>
              <a:latin typeface="Calibri"/>
              <a:ea typeface="Calibri"/>
              <a:cs typeface="Calibri"/>
              <a:sym typeface="Calibri"/>
            </a:endParaRPr>
          </a:p>
        </p:txBody>
      </p:sp>
      <p:sp>
        <p:nvSpPr>
          <p:cNvPr id="6033" name="Google Shape;6033;pXX"/>
          <p:cNvSpPr txBox="1"/>
          <p:nvPr/>
        </p:nvSpPr>
        <p:spPr>
          <a:xfrm>
            <a:off x="8744414" y="3124528"/>
            <a:ext cx="2560000" cy="5600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sz="950" b="0" i="0" u="none" strike="noStrike" cap="none">
                <a:solidFill>
                  <a:srgbClr val="374151"/>
                </a:solidFill>
                <a:latin typeface="Calibri"/>
                <a:ea typeface="Calibri"/>
                <a:cs typeface="Calibri"/>
                <a:sym typeface="Calibri"/>
              </a:rPr>
              <a:t>Will a second opinion be covered by insurance?</a:t>
            </a:r>
            <a:endParaRPr sz="950" b="0" i="0" u="none" strike="noStrike" cap="none">
              <a:solidFill>
                <a:srgbClr val="374151"/>
              </a:solidFill>
              <a:latin typeface="Calibri"/>
              <a:ea typeface="Calibri"/>
              <a:cs typeface="Calibri"/>
              <a:sym typeface="Calibri"/>
            </a:endParaRPr>
          </a:p>
        </p:txBody>
      </p:sp>
      <p:sp>
        <p:nvSpPr>
          <p:cNvPr id="6034" name="Google Shape;6034;pXX"/>
          <p:cNvSpPr/>
          <p:nvPr/>
        </p:nvSpPr>
        <p:spPr>
          <a:xfrm>
            <a:off x="8744414" y="3684527"/>
            <a:ext cx="2560000" cy="12700"/>
          </a:xfrm>
          <a:prstGeom prst="rect">
            <a:avLst/>
          </a:prstGeom>
          <a:solidFill>
            <a:srgbClr val="E5E7E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35" name="Google Shape;6035;pXX"/>
          <p:cNvSpPr txBox="1"/>
          <p:nvPr/>
        </p:nvSpPr>
        <p:spPr>
          <a:xfrm>
            <a:off x="8548870" y="2353683"/>
            <a:ext cx="2560000" cy="5600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sz="950" b="0" i="0" u="none" strike="noStrike" cap="none">
                <a:solidFill>
                  <a:srgbClr val="374151"/>
                </a:solidFill>
                <a:latin typeface="Calibri"/>
                <a:ea typeface="Calibri"/>
                <a:cs typeface="Calibri"/>
                <a:sym typeface="Calibri"/>
              </a:rPr>
              <a:t>What if I don't understand medical terminology?</a:t>
            </a:r>
            <a:endParaRPr sz="950" b="0" i="0" u="none" strike="noStrike" cap="none">
              <a:solidFill>
                <a:srgbClr val="374151"/>
              </a:solidFill>
              <a:latin typeface="Calibri"/>
              <a:ea typeface="Calibri"/>
              <a:cs typeface="Calibri"/>
              <a:sym typeface="Calibri"/>
            </a:endParaRPr>
          </a:p>
        </p:txBody>
      </p:sp>
      <p:sp>
        <p:nvSpPr>
          <p:cNvPr id="6036" name="Google Shape;6036;pXX"/>
          <p:cNvSpPr/>
          <p:nvPr/>
        </p:nvSpPr>
        <p:spPr>
          <a:xfrm>
            <a:off x="8744414" y="4244527"/>
            <a:ext cx="2560000" cy="12700"/>
          </a:xfrm>
          <a:prstGeom prst="rect">
            <a:avLst/>
          </a:prstGeom>
          <a:solidFill>
            <a:srgbClr val="E5E7E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37" name="Google Shape;6037;pXX"/>
          <p:cNvSpPr txBox="1"/>
          <p:nvPr/>
        </p:nvSpPr>
        <p:spPr>
          <a:xfrm>
            <a:off x="8744414" y="4244528"/>
            <a:ext cx="2560000" cy="5600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sz="950" b="0" i="0" u="none" strike="noStrike" cap="none">
                <a:solidFill>
                  <a:srgbClr val="374151"/>
                </a:solidFill>
                <a:latin typeface="Calibri"/>
                <a:ea typeface="Calibri"/>
                <a:cs typeface="Calibri"/>
                <a:sym typeface="Calibri"/>
              </a:rPr>
              <a:t>How do I request a second opinion?</a:t>
            </a:r>
            <a:endParaRPr sz="950" b="0" i="0" u="none" strike="noStrike" cap="none">
              <a:solidFill>
                <a:srgbClr val="374151"/>
              </a:solidFill>
              <a:latin typeface="Calibri"/>
              <a:ea typeface="Calibri"/>
              <a:cs typeface="Calibri"/>
              <a:sym typeface="Calibri"/>
            </a:endParaRPr>
          </a:p>
        </p:txBody>
      </p:sp>
      <p:sp>
        <p:nvSpPr>
          <p:cNvPr id="6038" name="Google Shape;6038;pXX"/>
          <p:cNvSpPr/>
          <p:nvPr/>
        </p:nvSpPr>
        <p:spPr>
          <a:xfrm>
            <a:off x="8744414" y="4804527"/>
            <a:ext cx="2560000" cy="12700"/>
          </a:xfrm>
          <a:prstGeom prst="rect">
            <a:avLst/>
          </a:prstGeom>
          <a:solidFill>
            <a:srgbClr val="E5E7E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39" name="Google Shape;6039;pXX"/>
          <p:cNvSpPr txBox="1"/>
          <p:nvPr/>
        </p:nvSpPr>
        <p:spPr>
          <a:xfrm>
            <a:off x="8744414" y="4804528"/>
            <a:ext cx="2560000" cy="5600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sz="950" b="0" i="0" u="none" strike="noStrike" cap="none" dirty="0">
                <a:solidFill>
                  <a:srgbClr val="374151"/>
                </a:solidFill>
                <a:latin typeface="Calibri"/>
                <a:ea typeface="Calibri"/>
                <a:cs typeface="Calibri"/>
                <a:sym typeface="Calibri"/>
              </a:rPr>
              <a:t>Can I change doctors?</a:t>
            </a:r>
            <a:endParaRPr sz="950" b="0" i="0" u="none" strike="noStrike" cap="none" dirty="0">
              <a:solidFill>
                <a:srgbClr val="374151"/>
              </a:solidFill>
              <a:latin typeface="Calibri"/>
              <a:ea typeface="Calibri"/>
              <a:cs typeface="Calibri"/>
              <a:sym typeface="Calibri"/>
            </a:endParaRPr>
          </a:p>
        </p:txBody>
      </p:sp>
      <p:sp>
        <p:nvSpPr>
          <p:cNvPr id="6040" name="Google Shape;6040;pXX"/>
          <p:cNvSpPr/>
          <p:nvPr/>
        </p:nvSpPr>
        <p:spPr>
          <a:xfrm>
            <a:off x="8744414" y="5364527"/>
            <a:ext cx="2560000" cy="12700"/>
          </a:xfrm>
          <a:prstGeom prst="rect">
            <a:avLst/>
          </a:prstGeom>
          <a:solidFill>
            <a:srgbClr val="E5E7E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41" name="Google Shape;6041;pXX"/>
          <p:cNvSpPr txBox="1"/>
          <p:nvPr/>
        </p:nvSpPr>
        <p:spPr>
          <a:xfrm>
            <a:off x="8744414" y="5364528"/>
            <a:ext cx="2560000" cy="5600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sz="950" b="0" i="0" u="none" strike="noStrike" cap="none">
                <a:solidFill>
                  <a:srgbClr val="374151"/>
                </a:solidFill>
                <a:latin typeface="Calibri"/>
                <a:ea typeface="Calibri"/>
                <a:cs typeface="Calibri"/>
                <a:sym typeface="Calibri"/>
              </a:rPr>
              <a:t>Are there English-speaking healthcare providers?</a:t>
            </a:r>
            <a:endParaRPr sz="950" b="0" i="0" u="none" strike="noStrike" cap="none">
              <a:solidFill>
                <a:srgbClr val="374151"/>
              </a:solidFill>
              <a:latin typeface="Calibri"/>
              <a:ea typeface="Calibri"/>
              <a:cs typeface="Calibri"/>
              <a:sym typeface="Calibri"/>
            </a:endParaRPr>
          </a:p>
        </p:txBody>
      </p:sp>
      <p:sp>
        <p:nvSpPr>
          <p:cNvPr id="6043" name="Google Shape;6043;pXX"/>
          <p:cNvSpPr txBox="1"/>
          <p:nvPr/>
        </p:nvSpPr>
        <p:spPr>
          <a:xfrm>
            <a:off x="723608" y="5212087"/>
            <a:ext cx="7276330" cy="1186339"/>
          </a:xfrm>
          <a:prstGeom prst="rect">
            <a:avLst/>
          </a:prstGeom>
          <a:noFill/>
          <a:ln>
            <a:noFill/>
          </a:ln>
        </p:spPr>
        <p:txBody>
          <a:bodyPr spcFirstLastPara="1" wrap="square" lIns="0" tIns="0" rIns="0" bIns="0" anchor="ctr" anchorCtr="0">
            <a:noAutofit/>
          </a:bodyPr>
          <a:lstStyle/>
          <a:p>
            <a:r>
              <a:rPr lang="en-GB" sz="1800" b="1" dirty="0">
                <a:solidFill>
                  <a:srgbClr val="00C4B9"/>
                </a:solidFill>
                <a:latin typeface="Calibri" panose="020F0502020204030204" pitchFamily="34" charset="0"/>
                <a:cs typeface="Calibri" panose="020F0502020204030204" pitchFamily="34" charset="0"/>
              </a:rPr>
              <a:t>Gaps: </a:t>
            </a:r>
            <a:r>
              <a:rPr lang="en-GB" dirty="0">
                <a:solidFill>
                  <a:schemeClr val="tx1"/>
                </a:solidFill>
                <a:latin typeface="Calibri" panose="020F0502020204030204" pitchFamily="34" charset="0"/>
                <a:cs typeface="Calibri" panose="020F0502020204030204" pitchFamily="34" charset="0"/>
              </a:rPr>
              <a:t>Trace to </a:t>
            </a:r>
            <a:r>
              <a:rPr lang="en-GB" b="1" dirty="0">
                <a:solidFill>
                  <a:schemeClr val="tx1"/>
                </a:solidFill>
                <a:latin typeface="Calibri" panose="020F0502020204030204" pitchFamily="34" charset="0"/>
                <a:cs typeface="Calibri" panose="020F0502020204030204" pitchFamily="34" charset="0"/>
              </a:rPr>
              <a:t>near-duplicate questions </a:t>
            </a:r>
            <a:r>
              <a:rPr lang="en-GB" dirty="0">
                <a:solidFill>
                  <a:schemeClr val="tx1"/>
                </a:solidFill>
                <a:latin typeface="Calibri" panose="020F0502020204030204" pitchFamily="34" charset="0"/>
                <a:cs typeface="Calibri" panose="020F0502020204030204" pitchFamily="34" charset="0"/>
              </a:rPr>
              <a:t>folded into a closer-matching sibling.</a:t>
            </a:r>
          </a:p>
          <a:p>
            <a:endParaRPr lang="en-GB" sz="800" dirty="0">
              <a:solidFill>
                <a:schemeClr val="tx1"/>
              </a:solidFill>
              <a:latin typeface="Calibri" panose="020F0502020204030204" pitchFamily="34" charset="0"/>
              <a:cs typeface="Calibri" panose="020F0502020204030204" pitchFamily="34" charset="0"/>
            </a:endParaRPr>
          </a:p>
          <a:p>
            <a:r>
              <a:rPr lang="en-GB" sz="1800" b="1" dirty="0">
                <a:solidFill>
                  <a:srgbClr val="00C4B9"/>
                </a:solidFill>
                <a:latin typeface="Calibri" panose="020F0502020204030204" pitchFamily="34" charset="0"/>
                <a:cs typeface="Calibri" panose="020F0502020204030204" pitchFamily="34" charset="0"/>
              </a:rPr>
              <a:t>Overlaps: </a:t>
            </a:r>
            <a:r>
              <a:rPr lang="en-GB" dirty="0">
                <a:solidFill>
                  <a:schemeClr val="tx1"/>
                </a:solidFill>
                <a:latin typeface="Calibri" panose="020F0502020204030204" pitchFamily="34" charset="0"/>
                <a:cs typeface="Calibri" panose="020F0502020204030204" pitchFamily="34" charset="0"/>
              </a:rPr>
              <a:t>Genuine but not duplication: </a:t>
            </a:r>
            <a:r>
              <a:rPr lang="en-GB" b="1" dirty="0">
                <a:solidFill>
                  <a:schemeClr val="tx1"/>
                </a:solidFill>
                <a:latin typeface="Calibri" panose="020F0502020204030204" pitchFamily="34" charset="0"/>
                <a:cs typeface="Calibri" panose="020F0502020204030204" pitchFamily="34" charset="0"/>
              </a:rPr>
              <a:t>no two pages share the same summary or action text.</a:t>
            </a:r>
          </a:p>
          <a:p>
            <a:pPr marL="0" marR="0" lvl="0" indent="0" algn="ctr" rtl="0">
              <a:lnSpc>
                <a:spcPct val="110000"/>
              </a:lnSpc>
              <a:spcBef>
                <a:spcPts val="0"/>
              </a:spcBef>
              <a:spcAft>
                <a:spcPts val="0"/>
              </a:spcAft>
              <a:buClr>
                <a:srgbClr val="000000"/>
              </a:buClr>
              <a:buSzPts val="1300"/>
              <a:buFont typeface="Arial"/>
              <a:buNone/>
            </a:pPr>
            <a:endParaRPr sz="1300" b="0" i="0" u="none" strike="noStrike" cap="none" dirty="0">
              <a:solidFill>
                <a:srgbClr val="6B7280"/>
              </a:solidFill>
              <a:latin typeface="Calibri"/>
              <a:ea typeface="Calibri"/>
              <a:cs typeface="Calibri"/>
              <a:sym typeface="Calibri"/>
            </a:endParaRPr>
          </a:p>
        </p:txBody>
      </p:sp>
      <p:sp>
        <p:nvSpPr>
          <p:cNvPr id="6044" name="Google Shape;6044;pXX"/>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dirty="0">
                <a:solidFill>
                  <a:srgbClr val="A8A8A8"/>
                </a:solidFill>
                <a:latin typeface="Quicksand"/>
                <a:ea typeface="Quicksand"/>
                <a:cs typeface="Quicksand"/>
                <a:sym typeface="Quicksand"/>
              </a:rPr>
              <a:t>16</a:t>
            </a:r>
            <a:endParaRPr sz="1400" b="0" i="0" u="none" strike="noStrike" cap="none" dirty="0">
              <a:solidFill>
                <a:srgbClr val="000000"/>
              </a:solidFill>
              <a:latin typeface="Arial"/>
              <a:ea typeface="Arial"/>
              <a:cs typeface="Arial"/>
              <a:sym typeface="Arial"/>
            </a:endParaRPr>
          </a:p>
        </p:txBody>
      </p:sp>
      <p:sp>
        <p:nvSpPr>
          <p:cNvPr id="7" name="Google Shape;186;p6">
            <a:extLst>
              <a:ext uri="{FF2B5EF4-FFF2-40B4-BE49-F238E27FC236}">
                <a16:creationId xmlns:a16="http://schemas.microsoft.com/office/drawing/2014/main" id="{FF41445E-0F38-A32F-1928-A2115928569F}"/>
              </a:ext>
            </a:extLst>
          </p:cNvPr>
          <p:cNvSpPr/>
          <p:nvPr/>
        </p:nvSpPr>
        <p:spPr>
          <a:xfrm>
            <a:off x="2656545" y="1398858"/>
            <a:ext cx="2638846" cy="1099245"/>
          </a:xfrm>
          <a:prstGeom prst="roundRect">
            <a:avLst>
              <a:gd name="adj" fmla="val 6000"/>
            </a:avLst>
          </a:prstGeom>
          <a:solidFill>
            <a:srgbClr val="DFF7F5"/>
          </a:solidFill>
          <a:ln w="28575">
            <a:solidFill>
              <a:srgbClr val="00C4B9"/>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 name="Google Shape;6025;pXX">
            <a:extLst>
              <a:ext uri="{FF2B5EF4-FFF2-40B4-BE49-F238E27FC236}">
                <a16:creationId xmlns:a16="http://schemas.microsoft.com/office/drawing/2014/main" id="{DC56E544-3D63-382E-9F9E-1E2798CD383F}"/>
              </a:ext>
            </a:extLst>
          </p:cNvPr>
          <p:cNvSpPr txBox="1"/>
          <p:nvPr/>
        </p:nvSpPr>
        <p:spPr>
          <a:xfrm>
            <a:off x="2726351" y="1505756"/>
            <a:ext cx="2518116" cy="772486"/>
          </a:xfrm>
          <a:prstGeom prst="rect">
            <a:avLst/>
          </a:prstGeom>
          <a:noFill/>
          <a:ln>
            <a:noFill/>
          </a:ln>
        </p:spPr>
        <p:txBody>
          <a:bodyPr spcFirstLastPara="1" wrap="square" lIns="0" tIns="0" rIns="0" bIns="0" anchor="ctr" anchorCtr="0">
            <a:noAutofit/>
          </a:bodyPr>
          <a:lstStyle/>
          <a:p>
            <a:pPr algn="ctr">
              <a:lnSpc>
                <a:spcPct val="150000"/>
              </a:lnSpc>
              <a:buSzPts val="1300"/>
            </a:pPr>
            <a:r>
              <a:rPr lang="en-GB" sz="2800" b="1" dirty="0">
                <a:solidFill>
                  <a:srgbClr val="00C4B9"/>
                </a:solidFill>
                <a:latin typeface="Calibri"/>
                <a:ea typeface="Calibri"/>
                <a:cs typeface="Calibri"/>
                <a:sym typeface="Calibri"/>
              </a:rPr>
              <a:t>14</a:t>
            </a:r>
            <a:endParaRPr lang="en-GB" sz="2000" b="1" dirty="0">
              <a:solidFill>
                <a:srgbClr val="00C4B9"/>
              </a:solidFill>
              <a:latin typeface="Calibri"/>
              <a:ea typeface="Calibri"/>
              <a:cs typeface="Calibri"/>
              <a:sym typeface="Calibri"/>
            </a:endParaRPr>
          </a:p>
          <a:p>
            <a:pPr algn="ctr">
              <a:lnSpc>
                <a:spcPct val="150000"/>
              </a:lnSpc>
              <a:buSzPts val="1300"/>
            </a:pPr>
            <a:r>
              <a:rPr lang="en-GB" sz="1600" b="1" dirty="0">
                <a:solidFill>
                  <a:srgbClr val="00C4B9"/>
                </a:solidFill>
                <a:latin typeface="Calibri"/>
                <a:ea typeface="Calibri"/>
                <a:cs typeface="Calibri"/>
                <a:sym typeface="Calibri"/>
              </a:rPr>
              <a:t>Answered by multiple pages</a:t>
            </a:r>
            <a:endParaRPr sz="1600" b="1" dirty="0">
              <a:solidFill>
                <a:srgbClr val="00C4B9"/>
              </a:solidFill>
              <a:latin typeface="Calibri"/>
              <a:ea typeface="Calibri"/>
              <a:cs typeface="Calibri"/>
              <a:sym typeface="Calibri"/>
            </a:endParaRPr>
          </a:p>
        </p:txBody>
      </p:sp>
      <p:sp>
        <p:nvSpPr>
          <p:cNvPr id="8" name="Google Shape;186;p6">
            <a:extLst>
              <a:ext uri="{FF2B5EF4-FFF2-40B4-BE49-F238E27FC236}">
                <a16:creationId xmlns:a16="http://schemas.microsoft.com/office/drawing/2014/main" id="{AB93E17A-5C46-B75C-B1B6-C96B23857263}"/>
              </a:ext>
            </a:extLst>
          </p:cNvPr>
          <p:cNvSpPr/>
          <p:nvPr/>
        </p:nvSpPr>
        <p:spPr>
          <a:xfrm>
            <a:off x="5447153" y="1393842"/>
            <a:ext cx="2166534" cy="1099243"/>
          </a:xfrm>
          <a:prstGeom prst="roundRect">
            <a:avLst>
              <a:gd name="adj" fmla="val 6000"/>
            </a:avLst>
          </a:prstGeom>
          <a:solidFill>
            <a:srgbClr val="DFF7F5"/>
          </a:solidFill>
          <a:ln w="28575">
            <a:solidFill>
              <a:srgbClr val="00C4B9"/>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 name="Google Shape;186;p6">
            <a:extLst>
              <a:ext uri="{FF2B5EF4-FFF2-40B4-BE49-F238E27FC236}">
                <a16:creationId xmlns:a16="http://schemas.microsoft.com/office/drawing/2014/main" id="{0CA01E33-8122-63F2-E3AC-8190F70BE354}"/>
              </a:ext>
            </a:extLst>
          </p:cNvPr>
          <p:cNvSpPr/>
          <p:nvPr/>
        </p:nvSpPr>
        <p:spPr>
          <a:xfrm>
            <a:off x="7747717" y="1393842"/>
            <a:ext cx="1131713" cy="1099243"/>
          </a:xfrm>
          <a:prstGeom prst="roundRect">
            <a:avLst>
              <a:gd name="adj" fmla="val 6000"/>
            </a:avLst>
          </a:prstGeom>
          <a:solidFill>
            <a:srgbClr val="DFF7F5"/>
          </a:solidFill>
          <a:ln w="28575">
            <a:solidFill>
              <a:srgbClr val="00C4B9"/>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 name="Google Shape;6025;pXX">
            <a:extLst>
              <a:ext uri="{FF2B5EF4-FFF2-40B4-BE49-F238E27FC236}">
                <a16:creationId xmlns:a16="http://schemas.microsoft.com/office/drawing/2014/main" id="{D574E5D6-8C2A-AF23-1F4D-882A02978A58}"/>
              </a:ext>
            </a:extLst>
          </p:cNvPr>
          <p:cNvSpPr txBox="1"/>
          <p:nvPr/>
        </p:nvSpPr>
        <p:spPr>
          <a:xfrm>
            <a:off x="7826433" y="1458162"/>
            <a:ext cx="948099" cy="867674"/>
          </a:xfrm>
          <a:prstGeom prst="rect">
            <a:avLst/>
          </a:prstGeom>
          <a:no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Clr>
                <a:srgbClr val="000000"/>
              </a:buClr>
              <a:buSzPts val="1300"/>
              <a:buFont typeface="Arial"/>
              <a:buNone/>
            </a:pPr>
            <a:r>
              <a:rPr lang="en-GB" sz="2800" b="1" i="0" u="none" strike="noStrike" cap="none" dirty="0">
                <a:solidFill>
                  <a:srgbClr val="00C4B9"/>
                </a:solidFill>
                <a:latin typeface="Calibri"/>
                <a:ea typeface="Calibri"/>
                <a:cs typeface="Calibri"/>
                <a:sym typeface="Calibri"/>
              </a:rPr>
              <a:t>3</a:t>
            </a:r>
          </a:p>
          <a:p>
            <a:pPr marL="0" marR="0" lvl="0" indent="0" algn="ctr" rtl="0">
              <a:lnSpc>
                <a:spcPct val="150000"/>
              </a:lnSpc>
              <a:spcBef>
                <a:spcPts val="0"/>
              </a:spcBef>
              <a:spcAft>
                <a:spcPts val="0"/>
              </a:spcAft>
              <a:buClr>
                <a:srgbClr val="000000"/>
              </a:buClr>
              <a:buSzPts val="1300"/>
              <a:buFont typeface="Arial"/>
              <a:buNone/>
            </a:pPr>
            <a:r>
              <a:rPr lang="en-GB" sz="1600" b="1" dirty="0">
                <a:solidFill>
                  <a:srgbClr val="00C4B9"/>
                </a:solidFill>
                <a:latin typeface="Calibri"/>
                <a:ea typeface="Calibri"/>
                <a:cs typeface="Calibri"/>
                <a:sym typeface="Calibri"/>
              </a:rPr>
              <a:t>No pages</a:t>
            </a:r>
            <a:endParaRPr lang="en-GB" sz="1600" b="1" i="0" u="none" strike="noStrike" cap="none" dirty="0">
              <a:solidFill>
                <a:srgbClr val="00C4B9"/>
              </a:solidFill>
              <a:latin typeface="Calibri"/>
              <a:ea typeface="Calibri"/>
              <a:cs typeface="Calibri"/>
              <a:sym typeface="Calibri"/>
            </a:endParaRPr>
          </a:p>
        </p:txBody>
      </p:sp>
      <p:sp>
        <p:nvSpPr>
          <p:cNvPr id="6" name="Google Shape;6025;pXX">
            <a:extLst>
              <a:ext uri="{FF2B5EF4-FFF2-40B4-BE49-F238E27FC236}">
                <a16:creationId xmlns:a16="http://schemas.microsoft.com/office/drawing/2014/main" id="{0DD030ED-B0E1-19A5-015F-C3FD0A06C830}"/>
              </a:ext>
            </a:extLst>
          </p:cNvPr>
          <p:cNvSpPr txBox="1"/>
          <p:nvPr/>
        </p:nvSpPr>
        <p:spPr>
          <a:xfrm>
            <a:off x="5390282" y="1428857"/>
            <a:ext cx="2280276" cy="908039"/>
          </a:xfrm>
          <a:prstGeom prst="rect">
            <a:avLst/>
          </a:prstGeom>
          <a:no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Clr>
                <a:srgbClr val="000000"/>
              </a:buClr>
              <a:buSzPts val="1300"/>
              <a:buFont typeface="Arial"/>
              <a:buNone/>
            </a:pPr>
            <a:r>
              <a:rPr lang="en-GB" sz="2800" b="1" i="0" u="none" strike="noStrike" cap="none" dirty="0">
                <a:solidFill>
                  <a:srgbClr val="00C4B9"/>
                </a:solidFill>
                <a:latin typeface="Calibri"/>
                <a:ea typeface="Calibri"/>
                <a:cs typeface="Calibri"/>
                <a:sym typeface="Calibri"/>
              </a:rPr>
              <a:t>5</a:t>
            </a:r>
          </a:p>
          <a:p>
            <a:pPr marL="0" marR="0" lvl="0" indent="0" algn="ctr" rtl="0">
              <a:lnSpc>
                <a:spcPct val="150000"/>
              </a:lnSpc>
              <a:spcBef>
                <a:spcPts val="0"/>
              </a:spcBef>
              <a:spcAft>
                <a:spcPts val="0"/>
              </a:spcAft>
              <a:buClr>
                <a:srgbClr val="000000"/>
              </a:buClr>
              <a:buSzPts val="1300"/>
              <a:buFont typeface="Arial"/>
              <a:buNone/>
            </a:pPr>
            <a:r>
              <a:rPr lang="en-GB" sz="1600" b="1" dirty="0">
                <a:solidFill>
                  <a:srgbClr val="00C4B9"/>
                </a:solidFill>
                <a:latin typeface="Calibri"/>
                <a:ea typeface="Calibri"/>
                <a:cs typeface="Calibri"/>
                <a:sym typeface="Calibri"/>
              </a:rPr>
              <a:t>A</a:t>
            </a:r>
            <a:r>
              <a:rPr lang="en-GB" sz="1600" b="1" i="0" u="none" strike="noStrike" cap="none" dirty="0">
                <a:solidFill>
                  <a:srgbClr val="00C4B9"/>
                </a:solidFill>
                <a:latin typeface="Calibri"/>
                <a:ea typeface="Calibri"/>
                <a:cs typeface="Calibri"/>
                <a:sym typeface="Calibri"/>
              </a:rPr>
              <a:t>nswered by one page </a:t>
            </a:r>
            <a:endParaRPr sz="1600" b="1" i="0" u="none" strike="noStrike" cap="none" dirty="0">
              <a:solidFill>
                <a:srgbClr val="00C4B9"/>
              </a:solidFill>
              <a:latin typeface="Calibri"/>
              <a:ea typeface="Calibri"/>
              <a:cs typeface="Calibri"/>
              <a:sym typeface="Calibri"/>
            </a:endParaRPr>
          </a:p>
        </p:txBody>
      </p:sp>
      <p:sp>
        <p:nvSpPr>
          <p:cNvPr id="11" name="Google Shape;186;p6">
            <a:extLst>
              <a:ext uri="{FF2B5EF4-FFF2-40B4-BE49-F238E27FC236}">
                <a16:creationId xmlns:a16="http://schemas.microsoft.com/office/drawing/2014/main" id="{6A1D4E69-6A3A-23EE-587A-D79221EE6C8F}"/>
              </a:ext>
            </a:extLst>
          </p:cNvPr>
          <p:cNvSpPr/>
          <p:nvPr/>
        </p:nvSpPr>
        <p:spPr>
          <a:xfrm>
            <a:off x="653608" y="1398858"/>
            <a:ext cx="1850058" cy="1099246"/>
          </a:xfrm>
          <a:prstGeom prst="roundRect">
            <a:avLst>
              <a:gd name="adj" fmla="val 6000"/>
            </a:avLst>
          </a:prstGeom>
          <a:solidFill>
            <a:srgbClr val="DFF7F5"/>
          </a:solidFill>
          <a:ln w="28575">
            <a:solidFill>
              <a:srgbClr val="00C4B9"/>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25" name="Google Shape;6025;pXX"/>
          <p:cNvSpPr txBox="1"/>
          <p:nvPr/>
        </p:nvSpPr>
        <p:spPr>
          <a:xfrm>
            <a:off x="380837" y="1624809"/>
            <a:ext cx="2406784" cy="633051"/>
          </a:xfrm>
          <a:prstGeom prst="rect">
            <a:avLst/>
          </a:prstGeom>
          <a:no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Clr>
                <a:srgbClr val="000000"/>
              </a:buClr>
              <a:buSzPts val="1300"/>
              <a:buFont typeface="Arial"/>
              <a:buNone/>
            </a:pPr>
            <a:r>
              <a:rPr lang="en-GB" sz="2800" b="1" i="0" u="none" strike="noStrike" cap="none" dirty="0">
                <a:solidFill>
                  <a:srgbClr val="00C4B9"/>
                </a:solidFill>
                <a:latin typeface="Calibri"/>
                <a:ea typeface="Calibri"/>
                <a:cs typeface="Calibri"/>
                <a:sym typeface="Calibri"/>
              </a:rPr>
              <a:t>22</a:t>
            </a:r>
            <a:r>
              <a:rPr lang="en-GB" sz="2000" b="1" i="0" u="none" strike="noStrike" cap="none" dirty="0">
                <a:solidFill>
                  <a:srgbClr val="00C4B9"/>
                </a:solidFill>
                <a:latin typeface="Calibri"/>
                <a:ea typeface="Calibri"/>
                <a:cs typeface="Calibri"/>
                <a:sym typeface="Calibri"/>
              </a:rPr>
              <a:t> </a:t>
            </a:r>
          </a:p>
          <a:p>
            <a:pPr marL="0" marR="0" lvl="0" indent="0" algn="ctr" rtl="0">
              <a:lnSpc>
                <a:spcPct val="150000"/>
              </a:lnSpc>
              <a:spcBef>
                <a:spcPts val="0"/>
              </a:spcBef>
              <a:spcAft>
                <a:spcPts val="0"/>
              </a:spcAft>
              <a:buClr>
                <a:srgbClr val="000000"/>
              </a:buClr>
              <a:buSzPts val="1300"/>
              <a:buFont typeface="Arial"/>
              <a:buNone/>
            </a:pPr>
            <a:r>
              <a:rPr lang="en-GB" sz="1600" b="1" dirty="0">
                <a:solidFill>
                  <a:srgbClr val="00C4B9"/>
                </a:solidFill>
                <a:latin typeface="Calibri"/>
                <a:ea typeface="Calibri"/>
                <a:cs typeface="Calibri"/>
                <a:sym typeface="Calibri"/>
              </a:rPr>
              <a:t>Q</a:t>
            </a:r>
            <a:r>
              <a:rPr lang="en-GB" sz="1600" b="1" i="0" u="none" strike="noStrike" cap="none" dirty="0">
                <a:solidFill>
                  <a:srgbClr val="00C4B9"/>
                </a:solidFill>
                <a:latin typeface="Calibri"/>
                <a:ea typeface="Calibri"/>
                <a:cs typeface="Calibri"/>
                <a:sym typeface="Calibri"/>
              </a:rPr>
              <a:t>uestions tracked</a:t>
            </a:r>
            <a:endParaRPr sz="1600" b="1" i="0" u="none" strike="noStrike" cap="none" dirty="0">
              <a:solidFill>
                <a:srgbClr val="00C4B9"/>
              </a:solidFill>
              <a:latin typeface="Calibri"/>
              <a:ea typeface="Calibri"/>
              <a:cs typeface="Calibri"/>
              <a:sym typeface="Calibri"/>
            </a:endParaRPr>
          </a:p>
        </p:txBody>
      </p:sp>
      <p:sp>
        <p:nvSpPr>
          <p:cNvPr id="12" name="Google Shape;6029;pXX">
            <a:extLst>
              <a:ext uri="{FF2B5EF4-FFF2-40B4-BE49-F238E27FC236}">
                <a16:creationId xmlns:a16="http://schemas.microsoft.com/office/drawing/2014/main" id="{2D5E8496-B339-BBF3-0657-567E9458126E}"/>
              </a:ext>
            </a:extLst>
          </p:cNvPr>
          <p:cNvSpPr/>
          <p:nvPr/>
        </p:nvSpPr>
        <p:spPr>
          <a:xfrm>
            <a:off x="5365714" y="2719269"/>
            <a:ext cx="3010097" cy="374688"/>
          </a:xfrm>
          <a:prstGeom prst="rect">
            <a:avLst/>
          </a:prstGeom>
          <a:solidFill>
            <a:srgbClr val="1A1F5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6006" name="Google Shape;6006;pXX"/>
          <p:cNvSpPr txBox="1"/>
          <p:nvPr/>
        </p:nvSpPr>
        <p:spPr>
          <a:xfrm>
            <a:off x="5489626" y="2724528"/>
            <a:ext cx="2060000" cy="380000"/>
          </a:xfrm>
          <a:prstGeom prst="rect">
            <a:avLst/>
          </a:prstGeom>
          <a:noFill/>
          <a:ln>
            <a:noFill/>
          </a:ln>
        </p:spPr>
        <p:txBody>
          <a:bodyPr spcFirstLastPara="1" wrap="square" lIns="0" tIns="0" rIns="0" bIns="0" anchor="ctr" anchorCtr="0">
            <a:noAutofit/>
          </a:bodyPr>
          <a:lstStyle/>
          <a:p>
            <a:pPr marL="0" marR="0" lvl="0" indent="0" algn="l" rtl="0">
              <a:lnSpc>
                <a:spcPct val="110000"/>
              </a:lnSpc>
              <a:spcBef>
                <a:spcPts val="0"/>
              </a:spcBef>
              <a:spcAft>
                <a:spcPts val="0"/>
              </a:spcAft>
              <a:buClr>
                <a:srgbClr val="000000"/>
              </a:buClr>
              <a:buSzPts val="1300"/>
              <a:buFont typeface="Arial"/>
              <a:buNone/>
            </a:pPr>
            <a:r>
              <a:rPr lang="en-GB" sz="1150" b="1" i="0" u="none" strike="noStrike" cap="none" dirty="0">
                <a:solidFill>
                  <a:srgbClr val="FFFFFF"/>
                </a:solidFill>
                <a:latin typeface="Calibri"/>
                <a:ea typeface="Calibri"/>
                <a:cs typeface="Calibri"/>
                <a:sym typeface="Calibri"/>
              </a:rPr>
              <a:t>No Source Page</a:t>
            </a:r>
            <a:endParaRPr sz="1150" b="1" i="0" u="none" strike="noStrike" cap="none" dirty="0">
              <a:solidFill>
                <a:srgbClr val="FFFFFF"/>
              </a:solidFill>
              <a:latin typeface="Calibri"/>
              <a:ea typeface="Calibri"/>
              <a:cs typeface="Calibri"/>
              <a:sym typeface="Calibri"/>
            </a:endParaRPr>
          </a:p>
        </p:txBody>
      </p:sp>
      <p:sp>
        <p:nvSpPr>
          <p:cNvPr id="13" name="Google Shape;6031;pXX">
            <a:extLst>
              <a:ext uri="{FF2B5EF4-FFF2-40B4-BE49-F238E27FC236}">
                <a16:creationId xmlns:a16="http://schemas.microsoft.com/office/drawing/2014/main" id="{083170BC-8FAE-D030-CB79-AB645F4062C4}"/>
              </a:ext>
            </a:extLst>
          </p:cNvPr>
          <p:cNvSpPr/>
          <p:nvPr/>
        </p:nvSpPr>
        <p:spPr>
          <a:xfrm>
            <a:off x="7642416" y="2753957"/>
            <a:ext cx="620000" cy="30000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6032;pXX">
            <a:extLst>
              <a:ext uri="{FF2B5EF4-FFF2-40B4-BE49-F238E27FC236}">
                <a16:creationId xmlns:a16="http://schemas.microsoft.com/office/drawing/2014/main" id="{24BC915A-8B3E-1057-9413-D459663C2AD0}"/>
              </a:ext>
            </a:extLst>
          </p:cNvPr>
          <p:cNvSpPr txBox="1"/>
          <p:nvPr/>
        </p:nvSpPr>
        <p:spPr>
          <a:xfrm>
            <a:off x="7793965" y="2771532"/>
            <a:ext cx="316902" cy="264850"/>
          </a:xfrm>
          <a:prstGeom prst="rect">
            <a:avLst/>
          </a:prstGeom>
          <a:noFill/>
          <a:ln>
            <a:noFill/>
          </a:ln>
        </p:spPr>
        <p:txBody>
          <a:bodyPr spcFirstLastPara="1" wrap="square" lIns="0" tIns="0" rIns="0" bIns="0" anchor="ctr" anchorCtr="0">
            <a:noAutofit/>
          </a:bodyPr>
          <a:lstStyle/>
          <a:p>
            <a:pPr marL="0" marR="0" lvl="0" indent="0" algn="ctr" rtl="0">
              <a:lnSpc>
                <a:spcPct val="110000"/>
              </a:lnSpc>
              <a:spcBef>
                <a:spcPts val="0"/>
              </a:spcBef>
              <a:spcAft>
                <a:spcPts val="0"/>
              </a:spcAft>
              <a:buClr>
                <a:srgbClr val="000000"/>
              </a:buClr>
              <a:buSzPts val="1300"/>
              <a:buFont typeface="Arial"/>
              <a:buNone/>
            </a:pPr>
            <a:r>
              <a:rPr lang="en-GB" sz="1200" b="1" dirty="0">
                <a:solidFill>
                  <a:srgbClr val="1A1F5B"/>
                </a:solidFill>
                <a:latin typeface="Calibri"/>
                <a:ea typeface="Calibri"/>
                <a:cs typeface="Calibri"/>
                <a:sym typeface="Calibri"/>
              </a:rPr>
              <a:t>3</a:t>
            </a:r>
            <a:endParaRPr sz="1200" b="1" i="0" u="none" strike="noStrike" cap="none" dirty="0">
              <a:solidFill>
                <a:srgbClr val="1A1F5B"/>
              </a:solidFill>
              <a:latin typeface="Calibri"/>
              <a:ea typeface="Calibri"/>
              <a:cs typeface="Calibri"/>
              <a:sym typeface="Calibri"/>
            </a:endParaRPr>
          </a:p>
        </p:txBody>
      </p:sp>
      <p:sp>
        <p:nvSpPr>
          <p:cNvPr id="17" name="Google Shape;321;p17">
            <a:extLst>
              <a:ext uri="{FF2B5EF4-FFF2-40B4-BE49-F238E27FC236}">
                <a16:creationId xmlns:a16="http://schemas.microsoft.com/office/drawing/2014/main" id="{F3773C65-813C-D8A8-7126-5DD76FA5588B}"/>
              </a:ext>
            </a:extLst>
          </p:cNvPr>
          <p:cNvSpPr txBox="1"/>
          <p:nvPr/>
        </p:nvSpPr>
        <p:spPr>
          <a:xfrm>
            <a:off x="557057" y="255257"/>
            <a:ext cx="10400000" cy="6155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dirty="0">
                <a:solidFill>
                  <a:srgbClr val="00C4B9"/>
                </a:solidFill>
                <a:latin typeface="Playfair Display"/>
                <a:ea typeface="Playfair Display"/>
                <a:cs typeface="Playfair Display"/>
                <a:sym typeface="Playfair Display"/>
              </a:rPr>
              <a:t>Every Gap and Overlap Made Visible</a:t>
            </a:r>
            <a:endParaRPr sz="3400" b="1" i="0" u="none" strike="noStrike" cap="none" dirty="0">
              <a:solidFill>
                <a:srgbClr val="00C4B9"/>
              </a:solidFill>
              <a:latin typeface="Playfair Display"/>
              <a:ea typeface="Playfair Display"/>
              <a:cs typeface="Playfair Display"/>
              <a:sym typeface="Playfair Display"/>
            </a:endParaRPr>
          </a:p>
        </p:txBody>
      </p:sp>
      <p:sp>
        <p:nvSpPr>
          <p:cNvPr id="18" name="Google Shape;186;p6">
            <a:extLst>
              <a:ext uri="{FF2B5EF4-FFF2-40B4-BE49-F238E27FC236}">
                <a16:creationId xmlns:a16="http://schemas.microsoft.com/office/drawing/2014/main" id="{8C426E2A-6484-6992-B0A3-D577DDFF138F}"/>
              </a:ext>
            </a:extLst>
          </p:cNvPr>
          <p:cNvSpPr/>
          <p:nvPr/>
        </p:nvSpPr>
        <p:spPr>
          <a:xfrm>
            <a:off x="9013460" y="1393840"/>
            <a:ext cx="2290954" cy="1099245"/>
          </a:xfrm>
          <a:prstGeom prst="roundRect">
            <a:avLst>
              <a:gd name="adj" fmla="val 6000"/>
            </a:avLst>
          </a:prstGeom>
          <a:solidFill>
            <a:srgbClr val="DFF7F5"/>
          </a:solidFill>
          <a:ln w="28575">
            <a:solidFill>
              <a:srgbClr val="00C4B9"/>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6025;pXX">
            <a:extLst>
              <a:ext uri="{FF2B5EF4-FFF2-40B4-BE49-F238E27FC236}">
                <a16:creationId xmlns:a16="http://schemas.microsoft.com/office/drawing/2014/main" id="{03D099DF-D29D-7B8B-6F97-83F120CCCED6}"/>
              </a:ext>
            </a:extLst>
          </p:cNvPr>
          <p:cNvSpPr txBox="1"/>
          <p:nvPr/>
        </p:nvSpPr>
        <p:spPr>
          <a:xfrm>
            <a:off x="8961951" y="1574528"/>
            <a:ext cx="2406784" cy="633051"/>
          </a:xfrm>
          <a:prstGeom prst="rect">
            <a:avLst/>
          </a:prstGeom>
          <a:noFill/>
          <a:ln>
            <a:noFill/>
          </a:ln>
        </p:spPr>
        <p:txBody>
          <a:bodyPr spcFirstLastPara="1" wrap="square" lIns="0" tIns="0" rIns="0" bIns="0" anchor="ctr" anchorCtr="0">
            <a:noAutofit/>
          </a:bodyPr>
          <a:lstStyle/>
          <a:p>
            <a:pPr marL="0" marR="0" lvl="0" indent="0" algn="ctr" rtl="0">
              <a:lnSpc>
                <a:spcPct val="150000"/>
              </a:lnSpc>
              <a:spcBef>
                <a:spcPts val="0"/>
              </a:spcBef>
              <a:spcAft>
                <a:spcPts val="0"/>
              </a:spcAft>
              <a:buClr>
                <a:srgbClr val="000000"/>
              </a:buClr>
              <a:buSzPts val="1300"/>
              <a:buFont typeface="Arial"/>
              <a:buNone/>
            </a:pPr>
            <a:r>
              <a:rPr lang="en-GB" sz="2800" b="1" dirty="0">
                <a:solidFill>
                  <a:srgbClr val="00C4B9"/>
                </a:solidFill>
                <a:latin typeface="Calibri"/>
                <a:ea typeface="Calibri"/>
                <a:cs typeface="Calibri"/>
                <a:sym typeface="Calibri"/>
              </a:rPr>
              <a:t>4</a:t>
            </a:r>
            <a:endParaRPr lang="en-GB" sz="2800" b="1" i="0" u="none" strike="noStrike" cap="none" dirty="0">
              <a:solidFill>
                <a:srgbClr val="00C4B9"/>
              </a:solidFill>
              <a:latin typeface="Calibri"/>
              <a:ea typeface="Calibri"/>
              <a:cs typeface="Calibri"/>
              <a:sym typeface="Calibri"/>
            </a:endParaRPr>
          </a:p>
          <a:p>
            <a:pPr marL="0" marR="0" lvl="0" indent="0" algn="ctr" rtl="0">
              <a:lnSpc>
                <a:spcPct val="150000"/>
              </a:lnSpc>
              <a:spcBef>
                <a:spcPts val="0"/>
              </a:spcBef>
              <a:spcAft>
                <a:spcPts val="0"/>
              </a:spcAft>
              <a:buClr>
                <a:srgbClr val="000000"/>
              </a:buClr>
              <a:buSzPts val="1300"/>
              <a:buFont typeface="Arial"/>
              <a:buNone/>
            </a:pPr>
            <a:r>
              <a:rPr lang="en-GB" sz="1600" b="1" dirty="0">
                <a:solidFill>
                  <a:srgbClr val="00C4B9"/>
                </a:solidFill>
                <a:latin typeface="Calibri"/>
                <a:ea typeface="Calibri"/>
                <a:cs typeface="Calibri"/>
                <a:sym typeface="Calibri"/>
              </a:rPr>
              <a:t>Pages don’t answer Q</a:t>
            </a:r>
            <a:endParaRPr sz="1600" b="1" i="0" u="none" strike="noStrike" cap="none" dirty="0">
              <a:solidFill>
                <a:srgbClr val="00C4B9"/>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13"/>
        <p:cNvGrpSpPr/>
        <p:nvPr/>
      </p:nvGrpSpPr>
      <p:grpSpPr>
        <a:xfrm>
          <a:off x="0" y="0"/>
          <a:ext cx="0" cy="0"/>
          <a:chOff x="0" y="0"/>
          <a:chExt cx="0" cy="0"/>
        </a:xfrm>
      </p:grpSpPr>
      <p:sp>
        <p:nvSpPr>
          <p:cNvPr id="414" name="Google Shape;414;p34"/>
          <p:cNvSpPr txBox="1"/>
          <p:nvPr/>
        </p:nvSpPr>
        <p:spPr>
          <a:xfrm>
            <a:off x="712224" y="259187"/>
            <a:ext cx="8200000" cy="62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dirty="0">
                <a:solidFill>
                  <a:srgbClr val="9269A7"/>
                </a:solidFill>
                <a:latin typeface="Playfair Display"/>
                <a:ea typeface="Playfair Display"/>
                <a:cs typeface="Playfair Display"/>
                <a:sym typeface="Playfair Display"/>
              </a:rPr>
              <a:t>Tagging trail = Navigator trail </a:t>
            </a:r>
            <a:endParaRPr sz="3400" b="1" i="0" u="none" strike="noStrike" cap="none" dirty="0">
              <a:solidFill>
                <a:srgbClr val="9269A7"/>
              </a:solidFill>
              <a:latin typeface="Playfair Display"/>
              <a:ea typeface="Playfair Display"/>
              <a:cs typeface="Playfair Display"/>
              <a:sym typeface="Playfair Display"/>
            </a:endParaRPr>
          </a:p>
        </p:txBody>
      </p:sp>
      <p:sp>
        <p:nvSpPr>
          <p:cNvPr id="416" name="Google Shape;416;p34"/>
          <p:cNvSpPr txBox="1"/>
          <p:nvPr/>
        </p:nvSpPr>
        <p:spPr>
          <a:xfrm>
            <a:off x="757047" y="902814"/>
            <a:ext cx="9083987"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600" b="1" i="0" u="none" strike="noStrike" cap="none" dirty="0">
                <a:solidFill>
                  <a:srgbClr val="9269A7"/>
                </a:solidFill>
                <a:latin typeface="Calibri"/>
                <a:ea typeface="Calibri"/>
                <a:cs typeface="Calibri"/>
                <a:sym typeface="Calibri"/>
              </a:rPr>
              <a:t>BRIEF QUESTION:  </a:t>
            </a:r>
            <a:r>
              <a:rPr lang="en-GB" sz="1600" b="0" i="0" u="none" strike="noStrike" cap="none" dirty="0">
                <a:solidFill>
                  <a:srgbClr val="6B7280"/>
                </a:solidFill>
                <a:latin typeface="Calibri"/>
                <a:ea typeface="Calibri"/>
                <a:cs typeface="Calibri"/>
                <a:sym typeface="Calibri"/>
              </a:rPr>
              <a:t>“How should content be tagged so it can support a future Patient Navigator or chatbot?”</a:t>
            </a:r>
            <a:endParaRPr sz="1600" b="0" i="0" u="none" strike="noStrike" cap="none" dirty="0">
              <a:solidFill>
                <a:srgbClr val="6B7280"/>
              </a:solidFill>
              <a:latin typeface="Calibri"/>
              <a:ea typeface="Calibri"/>
              <a:cs typeface="Calibri"/>
              <a:sym typeface="Calibri"/>
            </a:endParaRPr>
          </a:p>
        </p:txBody>
      </p:sp>
      <p:sp>
        <p:nvSpPr>
          <p:cNvPr id="417" name="Google Shape;417;p34"/>
          <p:cNvSpPr/>
          <p:nvPr/>
        </p:nvSpPr>
        <p:spPr>
          <a:xfrm>
            <a:off x="867783" y="2289541"/>
            <a:ext cx="5371652" cy="4322193"/>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8" name="Google Shape;418;p34"/>
          <p:cNvSpPr/>
          <p:nvPr/>
        </p:nvSpPr>
        <p:spPr>
          <a:xfrm>
            <a:off x="836224" y="2287439"/>
            <a:ext cx="5403211" cy="290040"/>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9" name="Google Shape;419;p34"/>
          <p:cNvSpPr/>
          <p:nvPr/>
        </p:nvSpPr>
        <p:spPr>
          <a:xfrm>
            <a:off x="1019103" y="2376311"/>
            <a:ext cx="96685"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0" name="Google Shape;420;p34"/>
          <p:cNvSpPr/>
          <p:nvPr/>
        </p:nvSpPr>
        <p:spPr>
          <a:xfrm>
            <a:off x="1169979" y="2376311"/>
            <a:ext cx="96685"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 name="Google Shape;421;p34"/>
          <p:cNvSpPr/>
          <p:nvPr/>
        </p:nvSpPr>
        <p:spPr>
          <a:xfrm>
            <a:off x="1320855" y="2376311"/>
            <a:ext cx="96685"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2" name="Google Shape;422;p34"/>
          <p:cNvSpPr txBox="1"/>
          <p:nvPr/>
        </p:nvSpPr>
        <p:spPr>
          <a:xfrm>
            <a:off x="1471732" y="2257439"/>
            <a:ext cx="3205166" cy="32004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Calibri"/>
                <a:ea typeface="Calibri"/>
                <a:cs typeface="Calibri"/>
                <a:sym typeface="Calibri"/>
              </a:rPr>
              <a:t>CSN_DATASHEET.twb</a:t>
            </a:r>
            <a:endParaRPr sz="1300" b="1" i="0" u="none" strike="noStrike" cap="none">
              <a:solidFill>
                <a:srgbClr val="FFFFFF"/>
              </a:solidFill>
              <a:latin typeface="Arial"/>
              <a:ea typeface="Arial"/>
              <a:cs typeface="Arial"/>
              <a:sym typeface="Arial"/>
            </a:endParaRPr>
          </a:p>
        </p:txBody>
      </p:sp>
      <p:sp>
        <p:nvSpPr>
          <p:cNvPr id="423" name="Google Shape;423;p34"/>
          <p:cNvSpPr/>
          <p:nvPr/>
        </p:nvSpPr>
        <p:spPr>
          <a:xfrm>
            <a:off x="3630398" y="2311066"/>
            <a:ext cx="1879995" cy="22860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4" name="Google Shape;424;p34"/>
          <p:cNvSpPr txBox="1"/>
          <p:nvPr/>
        </p:nvSpPr>
        <p:spPr>
          <a:xfrm>
            <a:off x="3664893" y="2318159"/>
            <a:ext cx="1879995" cy="228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1" i="0" u="none" strike="noStrike" cap="none">
                <a:solidFill>
                  <a:srgbClr val="1A1F5C"/>
                </a:solidFill>
                <a:latin typeface="Calibri"/>
                <a:ea typeface="Calibri"/>
                <a:cs typeface="Calibri"/>
                <a:sym typeface="Calibri"/>
              </a:rPr>
              <a:t>DETAIL VIEW</a:t>
            </a:r>
            <a:endParaRPr sz="1000" b="1" i="0" u="none" strike="noStrike" cap="none">
              <a:solidFill>
                <a:srgbClr val="1A1F5C"/>
              </a:solidFill>
              <a:latin typeface="Arial"/>
              <a:ea typeface="Arial"/>
              <a:cs typeface="Arial"/>
              <a:sym typeface="Arial"/>
            </a:endParaRPr>
          </a:p>
        </p:txBody>
      </p:sp>
      <p:sp>
        <p:nvSpPr>
          <p:cNvPr id="430" name="Google Shape;430;p34"/>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dirty="0">
                <a:solidFill>
                  <a:srgbClr val="A8A8A8"/>
                </a:solidFill>
                <a:latin typeface="Quicksand"/>
                <a:ea typeface="Quicksand"/>
                <a:cs typeface="Quicksand"/>
                <a:sym typeface="Quicksand"/>
              </a:rPr>
              <a:t>17</a:t>
            </a:r>
            <a:endParaRPr sz="1400" b="0" i="0" u="none" strike="noStrike" cap="none" dirty="0">
              <a:solidFill>
                <a:srgbClr val="000000"/>
              </a:solidFill>
              <a:latin typeface="Arial"/>
              <a:ea typeface="Arial"/>
              <a:cs typeface="Arial"/>
              <a:sym typeface="Arial"/>
            </a:endParaRPr>
          </a:p>
        </p:txBody>
      </p:sp>
      <p:sp>
        <p:nvSpPr>
          <p:cNvPr id="19" name="Google Shape;191;p6">
            <a:extLst>
              <a:ext uri="{FF2B5EF4-FFF2-40B4-BE49-F238E27FC236}">
                <a16:creationId xmlns:a16="http://schemas.microsoft.com/office/drawing/2014/main" id="{B29000DE-3E7F-D160-8D78-CBCF65325862}"/>
              </a:ext>
            </a:extLst>
          </p:cNvPr>
          <p:cNvSpPr/>
          <p:nvPr/>
        </p:nvSpPr>
        <p:spPr>
          <a:xfrm>
            <a:off x="836224" y="1339596"/>
            <a:ext cx="3068681" cy="702658"/>
          </a:xfrm>
          <a:prstGeom prst="roundRect">
            <a:avLst>
              <a:gd name="adj" fmla="val 6000"/>
            </a:avLst>
          </a:prstGeom>
          <a:solidFill>
            <a:srgbClr val="F0E8F6"/>
          </a:solidFill>
          <a:ln w="28575">
            <a:solidFill>
              <a:srgbClr val="9269A7"/>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191;p6">
            <a:extLst>
              <a:ext uri="{FF2B5EF4-FFF2-40B4-BE49-F238E27FC236}">
                <a16:creationId xmlns:a16="http://schemas.microsoft.com/office/drawing/2014/main" id="{7DAC4F83-C2D2-A078-65F9-E83874A56775}"/>
              </a:ext>
            </a:extLst>
          </p:cNvPr>
          <p:cNvSpPr/>
          <p:nvPr/>
        </p:nvSpPr>
        <p:spPr>
          <a:xfrm>
            <a:off x="4046423" y="1349482"/>
            <a:ext cx="3874419" cy="702658"/>
          </a:xfrm>
          <a:prstGeom prst="roundRect">
            <a:avLst>
              <a:gd name="adj" fmla="val 6000"/>
            </a:avLst>
          </a:prstGeom>
          <a:solidFill>
            <a:srgbClr val="EFE8F5"/>
          </a:solidFill>
          <a:ln w="28575">
            <a:solidFill>
              <a:srgbClr val="9269A7"/>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191;p6">
            <a:extLst>
              <a:ext uri="{FF2B5EF4-FFF2-40B4-BE49-F238E27FC236}">
                <a16:creationId xmlns:a16="http://schemas.microsoft.com/office/drawing/2014/main" id="{EED00406-0541-5FE0-AEDF-676CDCCB125D}"/>
              </a:ext>
            </a:extLst>
          </p:cNvPr>
          <p:cNvSpPr/>
          <p:nvPr/>
        </p:nvSpPr>
        <p:spPr>
          <a:xfrm>
            <a:off x="8062360" y="1349482"/>
            <a:ext cx="3332480" cy="702658"/>
          </a:xfrm>
          <a:prstGeom prst="roundRect">
            <a:avLst>
              <a:gd name="adj" fmla="val 6000"/>
            </a:avLst>
          </a:prstGeom>
          <a:solidFill>
            <a:srgbClr val="EFE8F5"/>
          </a:solidFill>
          <a:ln w="28575">
            <a:solidFill>
              <a:srgbClr val="9269A7"/>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9" name="Google Shape;429;p34"/>
          <p:cNvSpPr txBox="1"/>
          <p:nvPr/>
        </p:nvSpPr>
        <p:spPr>
          <a:xfrm>
            <a:off x="3972559" y="1555560"/>
            <a:ext cx="4003301" cy="325414"/>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600" b="1" i="0" u="none" strike="noStrike" cap="none" dirty="0">
                <a:solidFill>
                  <a:srgbClr val="9269A7"/>
                </a:solidFill>
                <a:latin typeface="Calibri"/>
                <a:ea typeface="Calibri"/>
                <a:cs typeface="Calibri"/>
                <a:sym typeface="Calibri"/>
              </a:rPr>
              <a:t>Filterable =  Retrieve content by any field</a:t>
            </a:r>
          </a:p>
          <a:p>
            <a:pPr marL="0" marR="0" lvl="0" indent="0" algn="ctr" rtl="0">
              <a:lnSpc>
                <a:spcPct val="100000"/>
              </a:lnSpc>
              <a:spcBef>
                <a:spcPts val="0"/>
              </a:spcBef>
              <a:spcAft>
                <a:spcPts val="0"/>
              </a:spcAft>
              <a:buClr>
                <a:srgbClr val="000000"/>
              </a:buClr>
              <a:buSzPts val="1300"/>
              <a:buFont typeface="Arial"/>
              <a:buNone/>
            </a:pPr>
            <a:r>
              <a:rPr lang="en-GB" sz="1600" b="1" i="0" u="none" strike="noStrike" cap="none" dirty="0">
                <a:solidFill>
                  <a:srgbClr val="9269A7"/>
                </a:solidFill>
                <a:latin typeface="Calibri"/>
                <a:ea typeface="Calibri"/>
                <a:cs typeface="Calibri"/>
                <a:sym typeface="Calibri"/>
              </a:rPr>
              <a:t> (E.g. Source, </a:t>
            </a:r>
            <a:r>
              <a:rPr lang="en-GB" sz="1600" b="1" dirty="0">
                <a:solidFill>
                  <a:srgbClr val="9269A7"/>
                </a:solidFill>
                <a:latin typeface="Calibri"/>
                <a:ea typeface="Calibri"/>
                <a:cs typeface="Calibri"/>
                <a:sym typeface="Calibri"/>
              </a:rPr>
              <a:t>Topic</a:t>
            </a:r>
            <a:r>
              <a:rPr lang="en-GB" sz="1600" b="1" i="0" u="none" strike="noStrike" cap="none" dirty="0">
                <a:solidFill>
                  <a:srgbClr val="9269A7"/>
                </a:solidFill>
                <a:latin typeface="Calibri"/>
                <a:ea typeface="Calibri"/>
                <a:cs typeface="Calibri"/>
                <a:sym typeface="Calibri"/>
              </a:rPr>
              <a:t>, stakeholder, stage) </a:t>
            </a:r>
            <a:endParaRPr sz="1600" b="1" i="0" u="none" strike="noStrike" cap="none" dirty="0">
              <a:solidFill>
                <a:srgbClr val="9269A7"/>
              </a:solidFill>
              <a:latin typeface="Arial"/>
              <a:ea typeface="Arial"/>
              <a:cs typeface="Arial"/>
              <a:sym typeface="Arial"/>
            </a:endParaRPr>
          </a:p>
        </p:txBody>
      </p:sp>
      <p:sp>
        <p:nvSpPr>
          <p:cNvPr id="427" name="Google Shape;427;p34"/>
          <p:cNvSpPr txBox="1"/>
          <p:nvPr/>
        </p:nvSpPr>
        <p:spPr>
          <a:xfrm>
            <a:off x="977742" y="1576997"/>
            <a:ext cx="31714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600" b="1" i="0" u="none" strike="noStrike" cap="none" dirty="0">
                <a:solidFill>
                  <a:srgbClr val="9269A7"/>
                </a:solidFill>
                <a:latin typeface="Calibri"/>
                <a:ea typeface="Calibri"/>
                <a:cs typeface="Calibri"/>
                <a:sym typeface="Calibri"/>
              </a:rPr>
              <a:t>144 pages, fully cross-referenced</a:t>
            </a:r>
            <a:endParaRPr sz="1600" b="1" i="0" u="none" strike="noStrike" cap="none" dirty="0">
              <a:solidFill>
                <a:srgbClr val="9269A7"/>
              </a:solidFill>
              <a:latin typeface="Arial"/>
              <a:ea typeface="Arial"/>
              <a:cs typeface="Arial"/>
              <a:sym typeface="Arial"/>
            </a:endParaRPr>
          </a:p>
        </p:txBody>
      </p:sp>
      <p:sp>
        <p:nvSpPr>
          <p:cNvPr id="15" name="Google Shape;429;p34">
            <a:extLst>
              <a:ext uri="{FF2B5EF4-FFF2-40B4-BE49-F238E27FC236}">
                <a16:creationId xmlns:a16="http://schemas.microsoft.com/office/drawing/2014/main" id="{6F872023-E151-6B62-0F27-AF4EFF378B74}"/>
              </a:ext>
            </a:extLst>
          </p:cNvPr>
          <p:cNvSpPr txBox="1"/>
          <p:nvPr/>
        </p:nvSpPr>
        <p:spPr>
          <a:xfrm>
            <a:off x="7684882" y="1544314"/>
            <a:ext cx="4003301" cy="325414"/>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600" b="1" i="0" u="none" strike="noStrike" cap="none" dirty="0">
                <a:solidFill>
                  <a:srgbClr val="9269A7"/>
                </a:solidFill>
                <a:latin typeface="Calibri" panose="020F0502020204030204" pitchFamily="34" charset="0"/>
                <a:cs typeface="Calibri" panose="020F0502020204030204" pitchFamily="34" charset="0"/>
                <a:sym typeface="Arial"/>
              </a:rPr>
              <a:t>Hover over rows to reveal full </a:t>
            </a:r>
          </a:p>
          <a:p>
            <a:pPr marL="0" marR="0" lvl="0" indent="0" algn="ctr" rtl="0">
              <a:lnSpc>
                <a:spcPct val="100000"/>
              </a:lnSpc>
              <a:spcBef>
                <a:spcPts val="0"/>
              </a:spcBef>
              <a:spcAft>
                <a:spcPts val="0"/>
              </a:spcAft>
              <a:buClr>
                <a:srgbClr val="000000"/>
              </a:buClr>
              <a:buSzPts val="1300"/>
              <a:buFont typeface="Arial"/>
              <a:buNone/>
            </a:pPr>
            <a:r>
              <a:rPr lang="en-GB" sz="1600" b="1" i="0" u="none" strike="noStrike" cap="none" dirty="0">
                <a:solidFill>
                  <a:srgbClr val="9269A7"/>
                </a:solidFill>
                <a:latin typeface="Calibri" panose="020F0502020204030204" pitchFamily="34" charset="0"/>
                <a:cs typeface="Calibri" panose="020F0502020204030204" pitchFamily="34" charset="0"/>
                <a:sym typeface="Arial"/>
              </a:rPr>
              <a:t>source trail </a:t>
            </a:r>
            <a:endParaRPr sz="1600" b="1" i="0" u="none" strike="noStrike" cap="none" dirty="0">
              <a:solidFill>
                <a:srgbClr val="9269A7"/>
              </a:solidFill>
              <a:latin typeface="Calibri" panose="020F0502020204030204" pitchFamily="34" charset="0"/>
              <a:cs typeface="Calibri" panose="020F0502020204030204" pitchFamily="34" charset="0"/>
              <a:sym typeface="Arial"/>
            </a:endParaRPr>
          </a:p>
        </p:txBody>
      </p:sp>
      <p:sp>
        <p:nvSpPr>
          <p:cNvPr id="25" name="Google Shape;469;p36">
            <a:extLst>
              <a:ext uri="{FF2B5EF4-FFF2-40B4-BE49-F238E27FC236}">
                <a16:creationId xmlns:a16="http://schemas.microsoft.com/office/drawing/2014/main" id="{C4CDED17-C41F-7813-593C-38CBB9E9C504}"/>
              </a:ext>
            </a:extLst>
          </p:cNvPr>
          <p:cNvSpPr/>
          <p:nvPr/>
        </p:nvSpPr>
        <p:spPr>
          <a:xfrm>
            <a:off x="6991433" y="2373293"/>
            <a:ext cx="4409882" cy="290040"/>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 name="Google Shape;470;p36">
            <a:extLst>
              <a:ext uri="{FF2B5EF4-FFF2-40B4-BE49-F238E27FC236}">
                <a16:creationId xmlns:a16="http://schemas.microsoft.com/office/drawing/2014/main" id="{2B1808FA-D363-21C9-A4FA-EC43F422FCC1}"/>
              </a:ext>
            </a:extLst>
          </p:cNvPr>
          <p:cNvSpPr/>
          <p:nvPr/>
        </p:nvSpPr>
        <p:spPr>
          <a:xfrm>
            <a:off x="7162241" y="2462165"/>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471;p36">
            <a:extLst>
              <a:ext uri="{FF2B5EF4-FFF2-40B4-BE49-F238E27FC236}">
                <a16:creationId xmlns:a16="http://schemas.microsoft.com/office/drawing/2014/main" id="{FEA0897D-BC75-0FCD-3E8C-9A16549D512F}"/>
              </a:ext>
            </a:extLst>
          </p:cNvPr>
          <p:cNvSpPr/>
          <p:nvPr/>
        </p:nvSpPr>
        <p:spPr>
          <a:xfrm>
            <a:off x="7313117" y="2462165"/>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 name="Google Shape;472;p36">
            <a:extLst>
              <a:ext uri="{FF2B5EF4-FFF2-40B4-BE49-F238E27FC236}">
                <a16:creationId xmlns:a16="http://schemas.microsoft.com/office/drawing/2014/main" id="{64DBC047-FF67-4768-AE25-15BFC95D7387}"/>
              </a:ext>
            </a:extLst>
          </p:cNvPr>
          <p:cNvSpPr/>
          <p:nvPr/>
        </p:nvSpPr>
        <p:spPr>
          <a:xfrm>
            <a:off x="7463993" y="2462165"/>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 name="Google Shape;473;p36">
            <a:extLst>
              <a:ext uri="{FF2B5EF4-FFF2-40B4-BE49-F238E27FC236}">
                <a16:creationId xmlns:a16="http://schemas.microsoft.com/office/drawing/2014/main" id="{4E6B9D2D-A3B5-73CA-E4F3-D95F72C81AFD}"/>
              </a:ext>
            </a:extLst>
          </p:cNvPr>
          <p:cNvSpPr txBox="1"/>
          <p:nvPr/>
        </p:nvSpPr>
        <p:spPr>
          <a:xfrm>
            <a:off x="7614869" y="2343293"/>
            <a:ext cx="3087532" cy="32004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Calibri"/>
                <a:ea typeface="Calibri"/>
                <a:cs typeface="Calibri"/>
                <a:sym typeface="Calibri"/>
              </a:rPr>
              <a:t>CSN_DATASHEET.twb</a:t>
            </a:r>
            <a:endParaRPr sz="1300" b="1" i="0" u="none" strike="noStrike" cap="none">
              <a:solidFill>
                <a:srgbClr val="FFFFFF"/>
              </a:solidFill>
              <a:latin typeface="Arial"/>
              <a:ea typeface="Arial"/>
              <a:cs typeface="Arial"/>
              <a:sym typeface="Arial"/>
            </a:endParaRPr>
          </a:p>
        </p:txBody>
      </p:sp>
      <p:sp>
        <p:nvSpPr>
          <p:cNvPr id="30" name="Google Shape;474;p36">
            <a:extLst>
              <a:ext uri="{FF2B5EF4-FFF2-40B4-BE49-F238E27FC236}">
                <a16:creationId xmlns:a16="http://schemas.microsoft.com/office/drawing/2014/main" id="{8AE2C2D3-95D5-495B-937D-5DC2713E2D83}"/>
              </a:ext>
            </a:extLst>
          </p:cNvPr>
          <p:cNvSpPr/>
          <p:nvPr/>
        </p:nvSpPr>
        <p:spPr>
          <a:xfrm>
            <a:off x="10355990" y="2407540"/>
            <a:ext cx="987043" cy="217525"/>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 name="Google Shape;475;p36">
            <a:extLst>
              <a:ext uri="{FF2B5EF4-FFF2-40B4-BE49-F238E27FC236}">
                <a16:creationId xmlns:a16="http://schemas.microsoft.com/office/drawing/2014/main" id="{E6523C10-9C54-813A-E3FB-86A80A730657}"/>
              </a:ext>
            </a:extLst>
          </p:cNvPr>
          <p:cNvSpPr txBox="1"/>
          <p:nvPr/>
        </p:nvSpPr>
        <p:spPr>
          <a:xfrm>
            <a:off x="10048448" y="2407541"/>
            <a:ext cx="1600200" cy="228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1" i="0" u="none" strike="noStrike" cap="none" dirty="0">
                <a:solidFill>
                  <a:srgbClr val="1A1F5C"/>
                </a:solidFill>
                <a:latin typeface="Calibri"/>
                <a:ea typeface="Calibri"/>
                <a:cs typeface="Calibri"/>
                <a:sym typeface="Calibri"/>
              </a:rPr>
              <a:t>HOVER BOX </a:t>
            </a:r>
            <a:endParaRPr sz="1000" b="1" i="0" u="none" strike="noStrike" cap="none" dirty="0">
              <a:solidFill>
                <a:srgbClr val="1A1F5C"/>
              </a:solidFill>
              <a:latin typeface="Arial"/>
              <a:ea typeface="Arial"/>
              <a:cs typeface="Arial"/>
              <a:sym typeface="Arial"/>
            </a:endParaRPr>
          </a:p>
        </p:txBody>
      </p:sp>
      <p:pic>
        <p:nvPicPr>
          <p:cNvPr id="3" name="Picture 2">
            <a:extLst>
              <a:ext uri="{FF2B5EF4-FFF2-40B4-BE49-F238E27FC236}">
                <a16:creationId xmlns:a16="http://schemas.microsoft.com/office/drawing/2014/main" id="{7673D548-87CD-C02E-8879-F26F31068AEA}"/>
              </a:ext>
            </a:extLst>
          </p:cNvPr>
          <p:cNvPicPr>
            <a:picLocks noChangeAspect="1"/>
          </p:cNvPicPr>
          <p:nvPr/>
        </p:nvPicPr>
        <p:blipFill>
          <a:blip r:embed="rId3"/>
          <a:stretch>
            <a:fillRect/>
          </a:stretch>
        </p:blipFill>
        <p:spPr>
          <a:xfrm>
            <a:off x="989474" y="2606097"/>
            <a:ext cx="5016873" cy="4013499"/>
          </a:xfrm>
          <a:prstGeom prst="rect">
            <a:avLst/>
          </a:prstGeom>
        </p:spPr>
      </p:pic>
      <p:pic>
        <p:nvPicPr>
          <p:cNvPr id="5" name="Picture 4">
            <a:extLst>
              <a:ext uri="{FF2B5EF4-FFF2-40B4-BE49-F238E27FC236}">
                <a16:creationId xmlns:a16="http://schemas.microsoft.com/office/drawing/2014/main" id="{A9783348-1498-AEEB-06A9-986C6E29F2F1}"/>
              </a:ext>
            </a:extLst>
          </p:cNvPr>
          <p:cNvPicPr>
            <a:picLocks noChangeAspect="1"/>
          </p:cNvPicPr>
          <p:nvPr/>
        </p:nvPicPr>
        <p:blipFill>
          <a:blip r:embed="rId4"/>
          <a:stretch>
            <a:fillRect/>
          </a:stretch>
        </p:blipFill>
        <p:spPr>
          <a:xfrm>
            <a:off x="7009740" y="2713937"/>
            <a:ext cx="4373268" cy="249157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55"/>
        <p:cNvGrpSpPr/>
        <p:nvPr/>
      </p:nvGrpSpPr>
      <p:grpSpPr>
        <a:xfrm>
          <a:off x="0" y="0"/>
          <a:ext cx="0" cy="0"/>
          <a:chOff x="0" y="0"/>
          <a:chExt cx="0" cy="0"/>
        </a:xfrm>
      </p:grpSpPr>
      <p:sp>
        <p:nvSpPr>
          <p:cNvPr id="458" name="Google Shape;458;p36"/>
          <p:cNvSpPr txBox="1"/>
          <p:nvPr/>
        </p:nvSpPr>
        <p:spPr>
          <a:xfrm>
            <a:off x="735382" y="887417"/>
            <a:ext cx="10546080"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600" b="1" i="0" u="none" strike="noStrike" cap="none" dirty="0">
                <a:solidFill>
                  <a:srgbClr val="9269A7"/>
                </a:solidFill>
                <a:latin typeface="Calibri"/>
                <a:ea typeface="Calibri"/>
                <a:cs typeface="Calibri"/>
                <a:sym typeface="Calibri"/>
              </a:rPr>
              <a:t>BRIEF QUESTION:  </a:t>
            </a:r>
            <a:r>
              <a:rPr lang="en-GB" sz="1600" b="0" i="0" u="none" strike="noStrike" cap="none" dirty="0">
                <a:solidFill>
                  <a:srgbClr val="6B7280"/>
                </a:solidFill>
                <a:latin typeface="Calibri"/>
                <a:ea typeface="Calibri"/>
                <a:cs typeface="Calibri"/>
                <a:sym typeface="Calibri"/>
              </a:rPr>
              <a:t>“How can source links, provenance and update logic be preserved?”</a:t>
            </a:r>
            <a:endParaRPr sz="1600" b="0" i="0" u="none" strike="noStrike" cap="none" dirty="0">
              <a:solidFill>
                <a:srgbClr val="6B7280"/>
              </a:solidFill>
              <a:latin typeface="Calibri"/>
              <a:ea typeface="Calibri"/>
              <a:cs typeface="Calibri"/>
              <a:sym typeface="Calibri"/>
            </a:endParaRPr>
          </a:p>
        </p:txBody>
      </p:sp>
      <p:sp>
        <p:nvSpPr>
          <p:cNvPr id="459" name="Google Shape;459;p36"/>
          <p:cNvSpPr/>
          <p:nvPr/>
        </p:nvSpPr>
        <p:spPr>
          <a:xfrm>
            <a:off x="6490015" y="2866604"/>
            <a:ext cx="5123040" cy="3005346"/>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0" name="Google Shape;460;p36"/>
          <p:cNvSpPr/>
          <p:nvPr/>
        </p:nvSpPr>
        <p:spPr>
          <a:xfrm>
            <a:off x="6490015" y="2896604"/>
            <a:ext cx="5093040" cy="290040"/>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1" name="Google Shape;461;p36"/>
          <p:cNvSpPr/>
          <p:nvPr/>
        </p:nvSpPr>
        <p:spPr>
          <a:xfrm>
            <a:off x="6615967" y="3000476"/>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2" name="Google Shape;462;p36"/>
          <p:cNvSpPr/>
          <p:nvPr/>
        </p:nvSpPr>
        <p:spPr>
          <a:xfrm>
            <a:off x="6766843" y="3000476"/>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 name="Google Shape;463;p36"/>
          <p:cNvSpPr/>
          <p:nvPr/>
        </p:nvSpPr>
        <p:spPr>
          <a:xfrm>
            <a:off x="6917719" y="3000476"/>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4" name="Google Shape;464;p36"/>
          <p:cNvSpPr txBox="1"/>
          <p:nvPr/>
        </p:nvSpPr>
        <p:spPr>
          <a:xfrm>
            <a:off x="7212234" y="2866604"/>
            <a:ext cx="3087532" cy="32004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dirty="0">
                <a:solidFill>
                  <a:srgbClr val="FFFFFF"/>
                </a:solidFill>
                <a:latin typeface="Calibri"/>
                <a:ea typeface="Calibri"/>
                <a:cs typeface="Calibri"/>
                <a:sym typeface="Calibri"/>
              </a:rPr>
              <a:t>kanker.nl</a:t>
            </a:r>
            <a:endParaRPr sz="1300" b="1" i="0" u="none" strike="noStrike" cap="none" dirty="0">
              <a:solidFill>
                <a:srgbClr val="FFFFFF"/>
              </a:solidFill>
              <a:latin typeface="Arial"/>
              <a:ea typeface="Arial"/>
              <a:cs typeface="Arial"/>
              <a:sym typeface="Arial"/>
            </a:endParaRPr>
          </a:p>
        </p:txBody>
      </p:sp>
      <p:pic>
        <p:nvPicPr>
          <p:cNvPr id="467" name="Google Shape;467;p36" descr="Excel screenshot"/>
          <p:cNvPicPr preferRelativeResize="0"/>
          <p:nvPr/>
        </p:nvPicPr>
        <p:blipFill rotWithShape="1">
          <a:blip r:embed="rId3">
            <a:alphaModFix/>
          </a:blip>
          <a:srcRect/>
          <a:stretch/>
        </p:blipFill>
        <p:spPr>
          <a:xfrm>
            <a:off x="6627175" y="3323804"/>
            <a:ext cx="4848720" cy="2410986"/>
          </a:xfrm>
          <a:prstGeom prst="rect">
            <a:avLst/>
          </a:prstGeom>
          <a:noFill/>
          <a:ln>
            <a:noFill/>
          </a:ln>
        </p:spPr>
      </p:pic>
      <p:sp>
        <p:nvSpPr>
          <p:cNvPr id="468" name="Google Shape;468;p36"/>
          <p:cNvSpPr/>
          <p:nvPr/>
        </p:nvSpPr>
        <p:spPr>
          <a:xfrm>
            <a:off x="800708" y="2454997"/>
            <a:ext cx="5093040" cy="3416953"/>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9" name="Google Shape;469;p36"/>
          <p:cNvSpPr/>
          <p:nvPr/>
        </p:nvSpPr>
        <p:spPr>
          <a:xfrm>
            <a:off x="800708" y="2411827"/>
            <a:ext cx="5093040" cy="290040"/>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 name="Google Shape;470;p36"/>
          <p:cNvSpPr/>
          <p:nvPr/>
        </p:nvSpPr>
        <p:spPr>
          <a:xfrm>
            <a:off x="885008" y="2523052"/>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 name="Google Shape;471;p36"/>
          <p:cNvSpPr/>
          <p:nvPr/>
        </p:nvSpPr>
        <p:spPr>
          <a:xfrm>
            <a:off x="1035884" y="2523052"/>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2" name="Google Shape;472;p36"/>
          <p:cNvSpPr/>
          <p:nvPr/>
        </p:nvSpPr>
        <p:spPr>
          <a:xfrm>
            <a:off x="1186760" y="2523052"/>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 name="Google Shape;473;p36"/>
          <p:cNvSpPr txBox="1"/>
          <p:nvPr/>
        </p:nvSpPr>
        <p:spPr>
          <a:xfrm>
            <a:off x="1386328" y="2400138"/>
            <a:ext cx="3087532" cy="32004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dirty="0" err="1">
                <a:solidFill>
                  <a:srgbClr val="FFFFFF"/>
                </a:solidFill>
                <a:latin typeface="Calibri"/>
                <a:ea typeface="Calibri"/>
                <a:cs typeface="Calibri"/>
                <a:sym typeface="Calibri"/>
              </a:rPr>
              <a:t>CSN_DATASHEET.twb</a:t>
            </a:r>
            <a:endParaRPr sz="1300" b="1" i="0" u="none" strike="noStrike" cap="none" dirty="0">
              <a:solidFill>
                <a:srgbClr val="FFFFFF"/>
              </a:solidFill>
              <a:latin typeface="Arial"/>
              <a:ea typeface="Arial"/>
              <a:cs typeface="Arial"/>
              <a:sym typeface="Arial"/>
            </a:endParaRPr>
          </a:p>
        </p:txBody>
      </p:sp>
      <p:sp>
        <p:nvSpPr>
          <p:cNvPr id="474" name="Google Shape;474;p36"/>
          <p:cNvSpPr/>
          <p:nvPr/>
        </p:nvSpPr>
        <p:spPr>
          <a:xfrm>
            <a:off x="4156388" y="2427547"/>
            <a:ext cx="1600200" cy="22860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5" name="Google Shape;475;p36"/>
          <p:cNvSpPr txBox="1"/>
          <p:nvPr/>
        </p:nvSpPr>
        <p:spPr>
          <a:xfrm>
            <a:off x="4156388" y="2427547"/>
            <a:ext cx="1600200" cy="228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1" i="0" u="none" strike="noStrike" cap="none" dirty="0">
                <a:solidFill>
                  <a:srgbClr val="1A1F5C"/>
                </a:solidFill>
                <a:latin typeface="Calibri"/>
                <a:ea typeface="Calibri"/>
                <a:cs typeface="Calibri"/>
                <a:sym typeface="Calibri"/>
              </a:rPr>
              <a:t>HOVER BOX </a:t>
            </a:r>
            <a:endParaRPr sz="1000" b="1" i="0" u="none" strike="noStrike" cap="none" dirty="0">
              <a:solidFill>
                <a:srgbClr val="1A1F5C"/>
              </a:solidFill>
              <a:latin typeface="Arial"/>
              <a:ea typeface="Arial"/>
              <a:cs typeface="Arial"/>
              <a:sym typeface="Arial"/>
            </a:endParaRPr>
          </a:p>
        </p:txBody>
      </p:sp>
      <p:sp>
        <p:nvSpPr>
          <p:cNvPr id="481" name="Google Shape;481;p36"/>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18</a:t>
            </a:r>
            <a:endParaRPr sz="1400" b="0" i="0" u="none" strike="noStrike" cap="none">
              <a:solidFill>
                <a:srgbClr val="000000"/>
              </a:solidFill>
              <a:latin typeface="Arial"/>
              <a:ea typeface="Arial"/>
              <a:cs typeface="Arial"/>
              <a:sym typeface="Arial"/>
            </a:endParaRPr>
          </a:p>
        </p:txBody>
      </p:sp>
      <p:cxnSp>
        <p:nvCxnSpPr>
          <p:cNvPr id="6" name="Straight Arrow Connector 5">
            <a:extLst>
              <a:ext uri="{FF2B5EF4-FFF2-40B4-BE49-F238E27FC236}">
                <a16:creationId xmlns:a16="http://schemas.microsoft.com/office/drawing/2014/main" id="{D7614559-FC9C-92B2-8F09-6E1D4D645D55}"/>
              </a:ext>
            </a:extLst>
          </p:cNvPr>
          <p:cNvCxnSpPr>
            <a:cxnSpLocks/>
          </p:cNvCxnSpPr>
          <p:nvPr/>
        </p:nvCxnSpPr>
        <p:spPr>
          <a:xfrm>
            <a:off x="5759103" y="3623817"/>
            <a:ext cx="760912" cy="309419"/>
          </a:xfrm>
          <a:prstGeom prst="straightConnector1">
            <a:avLst/>
          </a:prstGeom>
          <a:ln w="28575">
            <a:solidFill>
              <a:srgbClr val="9269A7"/>
            </a:solidFill>
            <a:tailEnd type="triangle"/>
          </a:ln>
        </p:spPr>
        <p:style>
          <a:lnRef idx="1">
            <a:schemeClr val="accent1"/>
          </a:lnRef>
          <a:fillRef idx="0">
            <a:schemeClr val="accent1"/>
          </a:fillRef>
          <a:effectRef idx="0">
            <a:schemeClr val="accent1"/>
          </a:effectRef>
          <a:fontRef idx="minor">
            <a:schemeClr val="tx1"/>
          </a:fontRef>
        </p:style>
      </p:cxnSp>
      <p:sp>
        <p:nvSpPr>
          <p:cNvPr id="11" name="Google Shape;191;p6">
            <a:extLst>
              <a:ext uri="{FF2B5EF4-FFF2-40B4-BE49-F238E27FC236}">
                <a16:creationId xmlns:a16="http://schemas.microsoft.com/office/drawing/2014/main" id="{AAB727CF-7EC8-921E-EE28-4A4240E7D7C8}"/>
              </a:ext>
            </a:extLst>
          </p:cNvPr>
          <p:cNvSpPr/>
          <p:nvPr/>
        </p:nvSpPr>
        <p:spPr>
          <a:xfrm>
            <a:off x="866068" y="1306166"/>
            <a:ext cx="3068681" cy="702658"/>
          </a:xfrm>
          <a:prstGeom prst="roundRect">
            <a:avLst>
              <a:gd name="adj" fmla="val 6000"/>
            </a:avLst>
          </a:prstGeom>
          <a:solidFill>
            <a:srgbClr val="F0E8F6"/>
          </a:solidFill>
          <a:ln w="28575">
            <a:solidFill>
              <a:srgbClr val="9269A7"/>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91;p6">
            <a:extLst>
              <a:ext uri="{FF2B5EF4-FFF2-40B4-BE49-F238E27FC236}">
                <a16:creationId xmlns:a16="http://schemas.microsoft.com/office/drawing/2014/main" id="{B461F5C6-F3CF-3C1B-7606-486027656115}"/>
              </a:ext>
            </a:extLst>
          </p:cNvPr>
          <p:cNvSpPr/>
          <p:nvPr/>
        </p:nvSpPr>
        <p:spPr>
          <a:xfrm>
            <a:off x="4076267" y="1316052"/>
            <a:ext cx="4180986" cy="702658"/>
          </a:xfrm>
          <a:prstGeom prst="roundRect">
            <a:avLst>
              <a:gd name="adj" fmla="val 6000"/>
            </a:avLst>
          </a:prstGeom>
          <a:solidFill>
            <a:srgbClr val="EFE8F5"/>
          </a:solidFill>
          <a:ln w="28575">
            <a:solidFill>
              <a:srgbClr val="9269A7"/>
            </a:solid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429;p34">
            <a:extLst>
              <a:ext uri="{FF2B5EF4-FFF2-40B4-BE49-F238E27FC236}">
                <a16:creationId xmlns:a16="http://schemas.microsoft.com/office/drawing/2014/main" id="{1CB19B33-2A87-E861-87D4-4C4924EFAE15}"/>
              </a:ext>
            </a:extLst>
          </p:cNvPr>
          <p:cNvSpPr txBox="1"/>
          <p:nvPr/>
        </p:nvSpPr>
        <p:spPr>
          <a:xfrm>
            <a:off x="4165109" y="1519923"/>
            <a:ext cx="4003301" cy="325414"/>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600" b="1" i="0" u="none" strike="noStrike" cap="none" dirty="0">
                <a:solidFill>
                  <a:srgbClr val="9269A7"/>
                </a:solidFill>
                <a:latin typeface="Calibri" panose="020F0502020204030204" pitchFamily="34" charset="0"/>
                <a:cs typeface="Calibri" panose="020F0502020204030204" pitchFamily="34" charset="0"/>
                <a:sym typeface="Arial"/>
              </a:rPr>
              <a:t>SCRAPE flag keeps trail current without disturbing what is already there</a:t>
            </a:r>
            <a:endParaRPr sz="1600" b="1" i="0" u="none" strike="noStrike" cap="none" dirty="0">
              <a:solidFill>
                <a:srgbClr val="9269A7"/>
              </a:solidFill>
              <a:latin typeface="Calibri" panose="020F0502020204030204" pitchFamily="34" charset="0"/>
              <a:cs typeface="Calibri" panose="020F0502020204030204" pitchFamily="34" charset="0"/>
              <a:sym typeface="Arial"/>
            </a:endParaRPr>
          </a:p>
        </p:txBody>
      </p:sp>
      <p:sp>
        <p:nvSpPr>
          <p:cNvPr id="15" name="Google Shape;427;p34">
            <a:extLst>
              <a:ext uri="{FF2B5EF4-FFF2-40B4-BE49-F238E27FC236}">
                <a16:creationId xmlns:a16="http://schemas.microsoft.com/office/drawing/2014/main" id="{E67A99A4-C4C9-7CD9-CA3C-7F661706748A}"/>
              </a:ext>
            </a:extLst>
          </p:cNvPr>
          <p:cNvSpPr txBox="1"/>
          <p:nvPr/>
        </p:nvSpPr>
        <p:spPr>
          <a:xfrm>
            <a:off x="1077032" y="1535578"/>
            <a:ext cx="31714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600" b="1" dirty="0">
                <a:solidFill>
                  <a:srgbClr val="9269A7"/>
                </a:solidFill>
                <a:latin typeface="Calibri"/>
                <a:cs typeface="Calibri"/>
                <a:sym typeface="Calibri"/>
              </a:rPr>
              <a:t>Any answer is source verifiable</a:t>
            </a:r>
            <a:endParaRPr sz="1600" b="1" i="0" u="none" strike="noStrike" cap="none" dirty="0">
              <a:solidFill>
                <a:srgbClr val="9269A7"/>
              </a:solidFill>
              <a:latin typeface="Arial"/>
              <a:ea typeface="Arial"/>
              <a:cs typeface="Arial"/>
              <a:sym typeface="Arial"/>
            </a:endParaRPr>
          </a:p>
        </p:txBody>
      </p:sp>
      <p:sp>
        <p:nvSpPr>
          <p:cNvPr id="17" name="Google Shape;414;p34">
            <a:extLst>
              <a:ext uri="{FF2B5EF4-FFF2-40B4-BE49-F238E27FC236}">
                <a16:creationId xmlns:a16="http://schemas.microsoft.com/office/drawing/2014/main" id="{1FE3473F-89CC-6C19-1515-73EECA011D22}"/>
              </a:ext>
            </a:extLst>
          </p:cNvPr>
          <p:cNvSpPr txBox="1"/>
          <p:nvPr/>
        </p:nvSpPr>
        <p:spPr>
          <a:xfrm>
            <a:off x="712224" y="259187"/>
            <a:ext cx="8700000" cy="6155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dirty="0">
                <a:solidFill>
                  <a:srgbClr val="9269A7"/>
                </a:solidFill>
                <a:latin typeface="Playfair Display"/>
                <a:ea typeface="Playfair Display"/>
                <a:cs typeface="Playfair Display"/>
                <a:sym typeface="Playfair Display"/>
              </a:rPr>
              <a:t>Tagging Every Link Traces Back</a:t>
            </a:r>
            <a:endParaRPr sz="3400" b="1" i="0" u="none" strike="noStrike" cap="none" dirty="0">
              <a:solidFill>
                <a:srgbClr val="9269A7"/>
              </a:solidFill>
              <a:latin typeface="Playfair Display"/>
              <a:ea typeface="Playfair Display"/>
              <a:cs typeface="Playfair Display"/>
              <a:sym typeface="Playfair Display"/>
            </a:endParaRPr>
          </a:p>
        </p:txBody>
      </p:sp>
      <p:pic>
        <p:nvPicPr>
          <p:cNvPr id="3" name="Picture 2">
            <a:extLst>
              <a:ext uri="{FF2B5EF4-FFF2-40B4-BE49-F238E27FC236}">
                <a16:creationId xmlns:a16="http://schemas.microsoft.com/office/drawing/2014/main" id="{EE13BC9C-A53F-5FC6-E55D-46CCC39B874B}"/>
              </a:ext>
            </a:extLst>
          </p:cNvPr>
          <p:cNvPicPr>
            <a:picLocks noChangeAspect="1"/>
          </p:cNvPicPr>
          <p:nvPr/>
        </p:nvPicPr>
        <p:blipFill>
          <a:blip r:embed="rId4"/>
          <a:stretch>
            <a:fillRect/>
          </a:stretch>
        </p:blipFill>
        <p:spPr>
          <a:xfrm>
            <a:off x="814480" y="2773961"/>
            <a:ext cx="5077228" cy="289621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85"/>
        <p:cNvGrpSpPr/>
        <p:nvPr/>
      </p:nvGrpSpPr>
      <p:grpSpPr>
        <a:xfrm>
          <a:off x="0" y="0"/>
          <a:ext cx="0" cy="0"/>
          <a:chOff x="0" y="0"/>
          <a:chExt cx="0" cy="0"/>
        </a:xfrm>
      </p:grpSpPr>
      <p:sp>
        <p:nvSpPr>
          <p:cNvPr id="486" name="Google Shape;486;p37"/>
          <p:cNvSpPr txBox="1"/>
          <p:nvPr/>
        </p:nvSpPr>
        <p:spPr>
          <a:xfrm>
            <a:off x="822960" y="595585"/>
            <a:ext cx="10546080" cy="62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a:solidFill>
                  <a:srgbClr val="9269A7"/>
                </a:solidFill>
                <a:latin typeface="Playfair Display"/>
                <a:ea typeface="Playfair Display"/>
                <a:cs typeface="Playfair Display"/>
                <a:sym typeface="Playfair Display"/>
              </a:rPr>
              <a:t>One Dataset, Every Doorway</a:t>
            </a:r>
            <a:endParaRPr sz="3400" b="1" i="0" u="none" strike="noStrike" cap="none">
              <a:solidFill>
                <a:srgbClr val="9269A7"/>
              </a:solidFill>
              <a:latin typeface="Playfair Display"/>
              <a:ea typeface="Playfair Display"/>
              <a:cs typeface="Playfair Display"/>
              <a:sym typeface="Playfair Display"/>
            </a:endParaRPr>
          </a:p>
        </p:txBody>
      </p:sp>
      <p:sp>
        <p:nvSpPr>
          <p:cNvPr id="487" name="Google Shape;487;p37"/>
          <p:cNvSpPr txBox="1"/>
          <p:nvPr/>
        </p:nvSpPr>
        <p:spPr>
          <a:xfrm>
            <a:off x="876443" y="1761976"/>
            <a:ext cx="10546080" cy="46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rgbClr val="000000"/>
                </a:solidFill>
                <a:latin typeface="Calibri"/>
                <a:ea typeface="Calibri"/>
                <a:cs typeface="Calibri"/>
                <a:sym typeface="Calibri"/>
              </a:rPr>
              <a:t>The same structured data could power a website, a chatbot, or a mobile app.</a:t>
            </a:r>
            <a:endParaRPr sz="1800" b="0" i="0" u="none" strike="noStrike" cap="none" dirty="0">
              <a:solidFill>
                <a:srgbClr val="000000"/>
              </a:solidFill>
              <a:latin typeface="Calibri"/>
              <a:ea typeface="Calibri"/>
              <a:cs typeface="Calibri"/>
              <a:sym typeface="Calibri"/>
            </a:endParaRPr>
          </a:p>
        </p:txBody>
      </p:sp>
      <p:sp>
        <p:nvSpPr>
          <p:cNvPr id="488" name="Google Shape;488;p37"/>
          <p:cNvSpPr txBox="1"/>
          <p:nvPr/>
        </p:nvSpPr>
        <p:spPr>
          <a:xfrm>
            <a:off x="876443" y="1329428"/>
            <a:ext cx="10546080"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600" b="1" i="0" u="none" strike="noStrike" cap="none" dirty="0">
                <a:solidFill>
                  <a:srgbClr val="9269A7"/>
                </a:solidFill>
                <a:latin typeface="Calibri"/>
                <a:ea typeface="Calibri"/>
                <a:cs typeface="Calibri"/>
                <a:sym typeface="Calibri"/>
              </a:rPr>
              <a:t>FROM THE BRIEF:  </a:t>
            </a:r>
            <a:r>
              <a:rPr lang="en-GB" sz="1600" b="0" i="0" u="none" strike="noStrike" cap="none" dirty="0">
                <a:solidFill>
                  <a:srgbClr val="6B7280"/>
                </a:solidFill>
                <a:latin typeface="Calibri"/>
                <a:ea typeface="Calibri"/>
                <a:cs typeface="Calibri"/>
                <a:sym typeface="Calibri"/>
              </a:rPr>
              <a:t>"Provide a usable starting point for a future Patient Navigator or chatbot."</a:t>
            </a:r>
            <a:endParaRPr sz="1600" b="0" i="0" u="none" strike="noStrike" cap="none" dirty="0">
              <a:solidFill>
                <a:srgbClr val="6B7280"/>
              </a:solidFill>
              <a:latin typeface="Calibri"/>
              <a:ea typeface="Calibri"/>
              <a:cs typeface="Calibri"/>
              <a:sym typeface="Calibri"/>
            </a:endParaRPr>
          </a:p>
        </p:txBody>
      </p:sp>
      <p:sp>
        <p:nvSpPr>
          <p:cNvPr id="489" name="Google Shape;489;p37"/>
          <p:cNvSpPr/>
          <p:nvPr/>
        </p:nvSpPr>
        <p:spPr>
          <a:xfrm>
            <a:off x="1016504" y="2542857"/>
            <a:ext cx="140100" cy="140100"/>
          </a:xfrm>
          <a:prstGeom prst="ellipse">
            <a:avLst/>
          </a:prstGeom>
          <a:solidFill>
            <a:srgbClr val="9269A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0" name="Google Shape;490;p37"/>
          <p:cNvSpPr txBox="1"/>
          <p:nvPr/>
        </p:nvSpPr>
        <p:spPr>
          <a:xfrm>
            <a:off x="1246504" y="2487857"/>
            <a:ext cx="5816100" cy="279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2000" b="1" i="0" u="none" strike="noStrike" cap="none" dirty="0">
                <a:solidFill>
                  <a:srgbClr val="3D2B4E"/>
                </a:solidFill>
                <a:latin typeface="Calibri"/>
                <a:ea typeface="Calibri"/>
                <a:cs typeface="Calibri"/>
                <a:sym typeface="Calibri"/>
              </a:rPr>
              <a:t>Same question, same source</a:t>
            </a:r>
            <a:endParaRPr sz="2000" b="1" i="0" u="none" strike="noStrike" cap="none" dirty="0">
              <a:solidFill>
                <a:srgbClr val="3D2B4E"/>
              </a:solidFill>
              <a:latin typeface="Arial"/>
              <a:ea typeface="Arial"/>
              <a:cs typeface="Arial"/>
              <a:sym typeface="Arial"/>
            </a:endParaRPr>
          </a:p>
        </p:txBody>
      </p:sp>
      <p:sp>
        <p:nvSpPr>
          <p:cNvPr id="491" name="Google Shape;491;p37"/>
          <p:cNvSpPr txBox="1"/>
          <p:nvPr/>
        </p:nvSpPr>
        <p:spPr>
          <a:xfrm>
            <a:off x="1016504" y="2827857"/>
            <a:ext cx="6046200"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b="0" i="0" u="none" strike="noStrike" cap="none" dirty="0">
                <a:solidFill>
                  <a:srgbClr val="6B7280"/>
                </a:solidFill>
                <a:latin typeface="Calibri"/>
                <a:ea typeface="Calibri"/>
                <a:cs typeface="Calibri"/>
                <a:sym typeface="Calibri"/>
              </a:rPr>
              <a:t>The exact matches from </a:t>
            </a:r>
            <a:r>
              <a:rPr lang="en-GB" dirty="0">
                <a:solidFill>
                  <a:srgbClr val="6B7280"/>
                </a:solidFill>
                <a:latin typeface="Calibri"/>
                <a:ea typeface="Calibri"/>
                <a:cs typeface="Calibri"/>
                <a:sym typeface="Calibri"/>
              </a:rPr>
              <a:t>our database</a:t>
            </a:r>
            <a:r>
              <a:rPr lang="en-GB" b="0" i="0" u="none" strike="noStrike" cap="none" dirty="0">
                <a:solidFill>
                  <a:srgbClr val="6B7280"/>
                </a:solidFill>
                <a:latin typeface="Calibri"/>
                <a:ea typeface="Calibri"/>
                <a:cs typeface="Calibri"/>
                <a:sym typeface="Calibri"/>
              </a:rPr>
              <a:t>, now shown directly to a patient.</a:t>
            </a:r>
            <a:endParaRPr b="0" i="0" u="none" strike="noStrike" cap="none" dirty="0">
              <a:solidFill>
                <a:srgbClr val="6B7280"/>
              </a:solidFill>
              <a:latin typeface="Calibri"/>
              <a:ea typeface="Calibri"/>
              <a:cs typeface="Calibri"/>
              <a:sym typeface="Calibri"/>
            </a:endParaRPr>
          </a:p>
        </p:txBody>
      </p:sp>
      <p:sp>
        <p:nvSpPr>
          <p:cNvPr id="492" name="Google Shape;492;p37"/>
          <p:cNvSpPr/>
          <p:nvPr/>
        </p:nvSpPr>
        <p:spPr>
          <a:xfrm>
            <a:off x="1016504" y="3442857"/>
            <a:ext cx="140100" cy="140100"/>
          </a:xfrm>
          <a:prstGeom prst="ellipse">
            <a:avLst/>
          </a:prstGeom>
          <a:solidFill>
            <a:srgbClr val="9269A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3" name="Google Shape;493;p37"/>
          <p:cNvSpPr txBox="1"/>
          <p:nvPr/>
        </p:nvSpPr>
        <p:spPr>
          <a:xfrm>
            <a:off x="1246504" y="3387857"/>
            <a:ext cx="5816100" cy="279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2000" b="1" i="0" u="none" strike="noStrike" cap="none" dirty="0">
                <a:solidFill>
                  <a:srgbClr val="3D2B4E"/>
                </a:solidFill>
                <a:latin typeface="Calibri"/>
                <a:ea typeface="Calibri"/>
                <a:cs typeface="Calibri"/>
                <a:sym typeface="Calibri"/>
              </a:rPr>
              <a:t>Ask, or browse by tab</a:t>
            </a:r>
            <a:endParaRPr sz="2000" b="1" i="0" u="none" strike="noStrike" cap="none" dirty="0">
              <a:solidFill>
                <a:srgbClr val="3D2B4E"/>
              </a:solidFill>
              <a:latin typeface="Arial"/>
              <a:ea typeface="Arial"/>
              <a:cs typeface="Arial"/>
              <a:sym typeface="Arial"/>
            </a:endParaRPr>
          </a:p>
        </p:txBody>
      </p:sp>
      <p:sp>
        <p:nvSpPr>
          <p:cNvPr id="494" name="Google Shape;494;p37"/>
          <p:cNvSpPr txBox="1"/>
          <p:nvPr/>
        </p:nvSpPr>
        <p:spPr>
          <a:xfrm>
            <a:off x="1016503" y="3727857"/>
            <a:ext cx="6282871"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b="0" i="0" u="none" strike="noStrike" cap="none" dirty="0">
                <a:solidFill>
                  <a:srgbClr val="6B7280"/>
                </a:solidFill>
                <a:latin typeface="Calibri"/>
                <a:ea typeface="Calibri"/>
                <a:cs typeface="Calibri"/>
                <a:sym typeface="Calibri"/>
              </a:rPr>
              <a:t>Free-text search, or jump straight to a stage or source — same dataset either way.</a:t>
            </a:r>
            <a:endParaRPr b="0" i="0" u="none" strike="noStrike" cap="none" dirty="0">
              <a:solidFill>
                <a:srgbClr val="6B7280"/>
              </a:solidFill>
              <a:latin typeface="Calibri"/>
              <a:ea typeface="Calibri"/>
              <a:cs typeface="Calibri"/>
              <a:sym typeface="Calibri"/>
            </a:endParaRPr>
          </a:p>
        </p:txBody>
      </p:sp>
      <p:sp>
        <p:nvSpPr>
          <p:cNvPr id="495" name="Google Shape;495;p37"/>
          <p:cNvSpPr/>
          <p:nvPr/>
        </p:nvSpPr>
        <p:spPr>
          <a:xfrm>
            <a:off x="1016504" y="4342857"/>
            <a:ext cx="140100" cy="140100"/>
          </a:xfrm>
          <a:prstGeom prst="ellipse">
            <a:avLst/>
          </a:prstGeom>
          <a:solidFill>
            <a:srgbClr val="9269A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6" name="Google Shape;496;p37"/>
          <p:cNvSpPr txBox="1"/>
          <p:nvPr/>
        </p:nvSpPr>
        <p:spPr>
          <a:xfrm>
            <a:off x="1246504" y="4287857"/>
            <a:ext cx="5816100" cy="279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2000" b="1" i="0" u="none" strike="noStrike" cap="none" dirty="0">
                <a:solidFill>
                  <a:srgbClr val="3D2B4E"/>
                </a:solidFill>
                <a:latin typeface="Calibri"/>
                <a:ea typeface="Calibri"/>
                <a:cs typeface="Calibri"/>
                <a:sym typeface="Calibri"/>
              </a:rPr>
              <a:t>One dataset, many doors</a:t>
            </a:r>
            <a:endParaRPr sz="2000" b="1" i="0" u="none" strike="noStrike" cap="none" dirty="0">
              <a:solidFill>
                <a:srgbClr val="3D2B4E"/>
              </a:solidFill>
              <a:latin typeface="Arial"/>
              <a:ea typeface="Arial"/>
              <a:cs typeface="Arial"/>
              <a:sym typeface="Arial"/>
            </a:endParaRPr>
          </a:p>
        </p:txBody>
      </p:sp>
      <p:sp>
        <p:nvSpPr>
          <p:cNvPr id="497" name="Google Shape;497;p37"/>
          <p:cNvSpPr txBox="1"/>
          <p:nvPr/>
        </p:nvSpPr>
        <p:spPr>
          <a:xfrm>
            <a:off x="1016503" y="4627857"/>
            <a:ext cx="6819041"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b="0" i="0" u="none" strike="noStrike" cap="none" dirty="0">
                <a:solidFill>
                  <a:srgbClr val="6B7280"/>
                </a:solidFill>
                <a:latin typeface="Calibri"/>
                <a:ea typeface="Calibri"/>
                <a:cs typeface="Calibri"/>
                <a:sym typeface="Calibri"/>
              </a:rPr>
              <a:t>This structured data could equally power a website or chatbot — the app is just one option.</a:t>
            </a:r>
            <a:endParaRPr b="0" i="0" u="none" strike="noStrike" cap="none" dirty="0">
              <a:solidFill>
                <a:srgbClr val="6B7280"/>
              </a:solidFill>
              <a:latin typeface="Calibri"/>
              <a:ea typeface="Calibri"/>
              <a:cs typeface="Calibri"/>
              <a:sym typeface="Calibri"/>
            </a:endParaRPr>
          </a:p>
        </p:txBody>
      </p:sp>
      <p:sp>
        <p:nvSpPr>
          <p:cNvPr id="498" name="Google Shape;498;p37"/>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19</a:t>
            </a:r>
            <a:endParaRPr sz="1400" b="0" i="0" u="none" strike="noStrike" cap="none">
              <a:solidFill>
                <a:srgbClr val="000000"/>
              </a:solidFill>
              <a:latin typeface="Arial"/>
              <a:ea typeface="Arial"/>
              <a:cs typeface="Arial"/>
              <a:sym typeface="Arial"/>
            </a:endParaRPr>
          </a:p>
        </p:txBody>
      </p:sp>
      <p:pic>
        <p:nvPicPr>
          <p:cNvPr id="5" name="Picture 4">
            <a:extLst>
              <a:ext uri="{FF2B5EF4-FFF2-40B4-BE49-F238E27FC236}">
                <a16:creationId xmlns:a16="http://schemas.microsoft.com/office/drawing/2014/main" id="{F3F662FE-8130-6EE1-DDEE-6C01FE7A056B}"/>
              </a:ext>
            </a:extLst>
          </p:cNvPr>
          <p:cNvPicPr>
            <a:picLocks noChangeAspect="1"/>
          </p:cNvPicPr>
          <p:nvPr/>
        </p:nvPicPr>
        <p:blipFill>
          <a:blip r:embed="rId3"/>
          <a:stretch>
            <a:fillRect/>
          </a:stretch>
        </p:blipFill>
        <p:spPr>
          <a:xfrm>
            <a:off x="9020002" y="764092"/>
            <a:ext cx="2623053" cy="549832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85">
          <a:extLst>
            <a:ext uri="{FF2B5EF4-FFF2-40B4-BE49-F238E27FC236}">
              <a16:creationId xmlns:a16="http://schemas.microsoft.com/office/drawing/2014/main" id="{45B685DC-05F7-0D70-FC4A-4A3202B0E876}"/>
            </a:ext>
          </a:extLst>
        </p:cNvPr>
        <p:cNvGrpSpPr/>
        <p:nvPr/>
      </p:nvGrpSpPr>
      <p:grpSpPr>
        <a:xfrm>
          <a:off x="0" y="0"/>
          <a:ext cx="0" cy="0"/>
          <a:chOff x="0" y="0"/>
          <a:chExt cx="0" cy="0"/>
        </a:xfrm>
      </p:grpSpPr>
      <p:sp>
        <p:nvSpPr>
          <p:cNvPr id="486" name="Google Shape;486;p37">
            <a:extLst>
              <a:ext uri="{FF2B5EF4-FFF2-40B4-BE49-F238E27FC236}">
                <a16:creationId xmlns:a16="http://schemas.microsoft.com/office/drawing/2014/main" id="{7B9966DA-D49C-2352-F680-1CF176707878}"/>
              </a:ext>
            </a:extLst>
          </p:cNvPr>
          <p:cNvSpPr txBox="1"/>
          <p:nvPr/>
        </p:nvSpPr>
        <p:spPr>
          <a:xfrm>
            <a:off x="805530" y="250147"/>
            <a:ext cx="10546080" cy="62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dirty="0">
                <a:solidFill>
                  <a:srgbClr val="9269A7"/>
                </a:solidFill>
                <a:latin typeface="Playfair Display"/>
                <a:ea typeface="Playfair Display"/>
                <a:cs typeface="Playfair Display"/>
                <a:sym typeface="Playfair Display"/>
              </a:rPr>
              <a:t>One Dataset, An Example Doorway</a:t>
            </a:r>
            <a:endParaRPr sz="3400" b="1" i="0" u="none" strike="noStrike" cap="none" dirty="0">
              <a:solidFill>
                <a:srgbClr val="9269A7"/>
              </a:solidFill>
              <a:latin typeface="Playfair Display"/>
              <a:ea typeface="Playfair Display"/>
              <a:cs typeface="Playfair Display"/>
              <a:sym typeface="Playfair Display"/>
            </a:endParaRPr>
          </a:p>
        </p:txBody>
      </p:sp>
      <p:sp>
        <p:nvSpPr>
          <p:cNvPr id="487" name="Google Shape;487;p37">
            <a:extLst>
              <a:ext uri="{FF2B5EF4-FFF2-40B4-BE49-F238E27FC236}">
                <a16:creationId xmlns:a16="http://schemas.microsoft.com/office/drawing/2014/main" id="{A8F7E3E6-AB0D-4768-D163-3C8AF4CB51DA}"/>
              </a:ext>
            </a:extLst>
          </p:cNvPr>
          <p:cNvSpPr txBox="1"/>
          <p:nvPr/>
        </p:nvSpPr>
        <p:spPr>
          <a:xfrm>
            <a:off x="822655" y="1309651"/>
            <a:ext cx="10546080" cy="3692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dirty="0">
                <a:solidFill>
                  <a:srgbClr val="9269A7"/>
                </a:solidFill>
                <a:latin typeface="Calibri"/>
                <a:ea typeface="Calibri"/>
                <a:cs typeface="Calibri"/>
                <a:sym typeface="Calibri"/>
              </a:rPr>
              <a:t>E</a:t>
            </a:r>
            <a:r>
              <a:rPr lang="en-GB" sz="1800" b="1" i="0" u="none" strike="noStrike" cap="none" dirty="0">
                <a:solidFill>
                  <a:srgbClr val="9269A7"/>
                </a:solidFill>
                <a:latin typeface="Calibri"/>
                <a:ea typeface="Calibri"/>
                <a:cs typeface="Calibri"/>
                <a:sym typeface="Calibri"/>
              </a:rPr>
              <a:t>xample a mobile app wireframe:</a:t>
            </a:r>
            <a:endParaRPr sz="1800" b="1" i="0" u="none" strike="noStrike" cap="none" dirty="0">
              <a:solidFill>
                <a:srgbClr val="9269A7"/>
              </a:solidFill>
              <a:latin typeface="Calibri"/>
              <a:ea typeface="Calibri"/>
              <a:cs typeface="Calibri"/>
              <a:sym typeface="Calibri"/>
            </a:endParaRPr>
          </a:p>
        </p:txBody>
      </p:sp>
      <p:sp>
        <p:nvSpPr>
          <p:cNvPr id="488" name="Google Shape;488;p37">
            <a:extLst>
              <a:ext uri="{FF2B5EF4-FFF2-40B4-BE49-F238E27FC236}">
                <a16:creationId xmlns:a16="http://schemas.microsoft.com/office/drawing/2014/main" id="{67A43BC0-C36E-0E88-4576-6044F2DFECD3}"/>
              </a:ext>
            </a:extLst>
          </p:cNvPr>
          <p:cNvSpPr txBox="1"/>
          <p:nvPr/>
        </p:nvSpPr>
        <p:spPr>
          <a:xfrm>
            <a:off x="822655" y="930840"/>
            <a:ext cx="10546080"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600" b="1" i="0" u="none" strike="noStrike" cap="none" dirty="0">
                <a:solidFill>
                  <a:srgbClr val="9269A7"/>
                </a:solidFill>
                <a:latin typeface="Calibri"/>
                <a:ea typeface="Calibri"/>
                <a:cs typeface="Calibri"/>
                <a:sym typeface="Calibri"/>
              </a:rPr>
              <a:t>FROM THE BRIEF:  </a:t>
            </a:r>
            <a:r>
              <a:rPr lang="en-GB" sz="1600" b="0" i="0" u="none" strike="noStrike" cap="none" dirty="0">
                <a:solidFill>
                  <a:srgbClr val="6B7280"/>
                </a:solidFill>
                <a:latin typeface="Calibri"/>
                <a:ea typeface="Calibri"/>
                <a:cs typeface="Calibri"/>
                <a:sym typeface="Calibri"/>
              </a:rPr>
              <a:t>"Provide a usable starting point for a future Patient Navigator or chatbot."</a:t>
            </a:r>
            <a:endParaRPr sz="1600" b="0" i="0" u="none" strike="noStrike" cap="none" dirty="0">
              <a:solidFill>
                <a:srgbClr val="6B7280"/>
              </a:solidFill>
              <a:latin typeface="Calibri"/>
              <a:ea typeface="Calibri"/>
              <a:cs typeface="Calibri"/>
              <a:sym typeface="Calibri"/>
            </a:endParaRPr>
          </a:p>
        </p:txBody>
      </p:sp>
      <p:sp>
        <p:nvSpPr>
          <p:cNvPr id="498" name="Google Shape;498;p37">
            <a:extLst>
              <a:ext uri="{FF2B5EF4-FFF2-40B4-BE49-F238E27FC236}">
                <a16:creationId xmlns:a16="http://schemas.microsoft.com/office/drawing/2014/main" id="{F64363DD-32B8-05D0-10E1-C5FC6149F88D}"/>
              </a:ext>
            </a:extLst>
          </p:cNvPr>
          <p:cNvSpPr txBox="1"/>
          <p:nvPr/>
        </p:nvSpPr>
        <p:spPr>
          <a:xfrm>
            <a:off x="11368735" y="6355080"/>
            <a:ext cx="548640" cy="169277"/>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dirty="0">
                <a:solidFill>
                  <a:srgbClr val="A8A8A8"/>
                </a:solidFill>
                <a:latin typeface="Quicksand"/>
                <a:ea typeface="Quicksand"/>
                <a:cs typeface="Quicksand"/>
                <a:sym typeface="Quicksand"/>
              </a:rPr>
              <a:t>20</a:t>
            </a:r>
            <a:endParaRPr sz="1400" b="0" i="0" u="none" strike="noStrike" cap="none" dirty="0">
              <a:solidFill>
                <a:srgbClr val="000000"/>
              </a:solidFill>
              <a:latin typeface="Arial"/>
              <a:ea typeface="Arial"/>
              <a:cs typeface="Arial"/>
              <a:sym typeface="Arial"/>
            </a:endParaRPr>
          </a:p>
        </p:txBody>
      </p:sp>
      <p:sp>
        <p:nvSpPr>
          <p:cNvPr id="1499" name="Google Shape;490;p37"/>
          <p:cNvSpPr txBox="1"/>
          <p:nvPr/>
        </p:nvSpPr>
        <p:spPr>
          <a:xfrm>
            <a:off x="1353935" y="5584361"/>
            <a:ext cx="1489566" cy="42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600" b="1" i="0" u="sng" strike="noStrike" cap="none" dirty="0">
                <a:solidFill>
                  <a:srgbClr val="9269A7"/>
                </a:solidFill>
                <a:latin typeface="Calibri"/>
                <a:ea typeface="Calibri"/>
                <a:cs typeface="Calibri"/>
                <a:sym typeface="Calibri"/>
              </a:rPr>
              <a:t>Browse by stage</a:t>
            </a:r>
            <a:endParaRPr sz="1600" b="1" i="0" u="sng" strike="noStrike" cap="none" dirty="0">
              <a:solidFill>
                <a:srgbClr val="9269A7"/>
              </a:solidFill>
              <a:latin typeface="Arial"/>
              <a:ea typeface="Arial"/>
              <a:cs typeface="Arial"/>
              <a:sym typeface="Arial"/>
            </a:endParaRPr>
          </a:p>
        </p:txBody>
      </p:sp>
      <p:sp>
        <p:nvSpPr>
          <p:cNvPr id="1500" name="Google Shape;491;p37"/>
          <p:cNvSpPr txBox="1"/>
          <p:nvPr/>
        </p:nvSpPr>
        <p:spPr>
          <a:xfrm>
            <a:off x="897988" y="5869230"/>
            <a:ext cx="2209639"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b="0" i="0" u="none" strike="noStrike" cap="none" dirty="0">
                <a:solidFill>
                  <a:srgbClr val="6B7280"/>
                </a:solidFill>
                <a:latin typeface="Calibri"/>
                <a:ea typeface="Calibri"/>
                <a:cs typeface="Calibri"/>
                <a:sym typeface="Calibri"/>
              </a:rPr>
              <a:t>Jump straight to Orientation, First 48 Hours, or Active Navigation.</a:t>
            </a:r>
            <a:endParaRPr b="0" i="0" u="none" strike="noStrike" cap="none" dirty="0">
              <a:solidFill>
                <a:srgbClr val="6B7280"/>
              </a:solidFill>
              <a:latin typeface="Calibri"/>
              <a:ea typeface="Calibri"/>
              <a:cs typeface="Calibri"/>
              <a:sym typeface="Calibri"/>
            </a:endParaRPr>
          </a:p>
        </p:txBody>
      </p:sp>
      <p:cxnSp>
        <p:nvCxnSpPr>
          <p:cNvPr id="1600" name="Arrow 1600"/>
          <p:cNvCxnSpPr/>
          <p:nvPr/>
        </p:nvCxnSpPr>
        <p:spPr>
          <a:xfrm>
            <a:off x="3107627" y="3761728"/>
            <a:ext cx="480000" cy="0"/>
          </a:xfrm>
          <a:prstGeom prst="straightConnector1">
            <a:avLst/>
          </a:prstGeom>
          <a:noFill/>
          <a:ln w="38100" cap="flat" cmpd="sng">
            <a:solidFill>
              <a:srgbClr val="9269A7"/>
            </a:solidFill>
            <a:prstDash val="solid"/>
            <a:round/>
            <a:headEnd type="none" w="sm" len="sm"/>
            <a:tailEnd type="triangle" w="med" len="med"/>
          </a:ln>
          <a:effectLst>
            <a:outerShdw blurRad="40000" dist="20000" dir="5400000" rotWithShape="0">
              <a:srgbClr val="000000">
                <a:alpha val="38039"/>
              </a:srgbClr>
            </a:outerShdw>
          </a:effectLst>
        </p:spPr>
      </p:cxnSp>
      <p:sp>
        <p:nvSpPr>
          <p:cNvPr id="1503" name="Google Shape;490;p37"/>
          <p:cNvSpPr txBox="1"/>
          <p:nvPr/>
        </p:nvSpPr>
        <p:spPr>
          <a:xfrm>
            <a:off x="4180818" y="5591031"/>
            <a:ext cx="1062987" cy="42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600" b="1" u="sng" dirty="0">
                <a:solidFill>
                  <a:srgbClr val="9269A7"/>
                </a:solidFill>
                <a:latin typeface="Calibri"/>
                <a:ea typeface="Calibri"/>
                <a:cs typeface="Calibri"/>
                <a:sym typeface="Calibri"/>
              </a:rPr>
              <a:t>OR</a:t>
            </a:r>
            <a:r>
              <a:rPr lang="en-GB" sz="1600" b="1" i="0" u="sng" strike="noStrike" cap="none" dirty="0">
                <a:solidFill>
                  <a:srgbClr val="9269A7"/>
                </a:solidFill>
                <a:latin typeface="Calibri"/>
                <a:ea typeface="Calibri"/>
                <a:cs typeface="Calibri"/>
                <a:sym typeface="Calibri"/>
              </a:rPr>
              <a:t> by topic</a:t>
            </a:r>
            <a:endParaRPr sz="1600" b="1" i="0" u="sng" strike="noStrike" cap="none" dirty="0">
              <a:solidFill>
                <a:srgbClr val="9269A7"/>
              </a:solidFill>
              <a:latin typeface="Arial"/>
              <a:ea typeface="Arial"/>
              <a:cs typeface="Arial"/>
              <a:sym typeface="Arial"/>
            </a:endParaRPr>
          </a:p>
        </p:txBody>
      </p:sp>
      <p:sp>
        <p:nvSpPr>
          <p:cNvPr id="1504" name="Google Shape;491;p37"/>
          <p:cNvSpPr txBox="1"/>
          <p:nvPr/>
        </p:nvSpPr>
        <p:spPr>
          <a:xfrm>
            <a:off x="3649391" y="5869230"/>
            <a:ext cx="2125840" cy="73862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b="0" i="0" u="none" strike="noStrike" cap="none" dirty="0">
                <a:solidFill>
                  <a:srgbClr val="6B7280"/>
                </a:solidFill>
                <a:latin typeface="Calibri"/>
                <a:ea typeface="Calibri"/>
                <a:cs typeface="Calibri"/>
                <a:sym typeface="Calibri"/>
              </a:rPr>
              <a:t>Explore guides grouped by health insurance, rights, referrals and more.</a:t>
            </a:r>
            <a:endParaRPr b="0" i="0" u="none" strike="noStrike" cap="none" dirty="0">
              <a:solidFill>
                <a:srgbClr val="6B7280"/>
              </a:solidFill>
              <a:latin typeface="Calibri"/>
              <a:ea typeface="Calibri"/>
              <a:cs typeface="Calibri"/>
              <a:sym typeface="Calibri"/>
            </a:endParaRPr>
          </a:p>
        </p:txBody>
      </p:sp>
      <p:cxnSp>
        <p:nvCxnSpPr>
          <p:cNvPr id="1601" name="Arrow 1601"/>
          <p:cNvCxnSpPr/>
          <p:nvPr/>
        </p:nvCxnSpPr>
        <p:spPr>
          <a:xfrm>
            <a:off x="5720249" y="3758378"/>
            <a:ext cx="480000" cy="0"/>
          </a:xfrm>
          <a:prstGeom prst="straightConnector1">
            <a:avLst/>
          </a:prstGeom>
          <a:noFill/>
          <a:ln w="38100" cap="flat" cmpd="sng">
            <a:solidFill>
              <a:srgbClr val="9269A7"/>
            </a:solidFill>
            <a:prstDash val="solid"/>
            <a:round/>
            <a:headEnd type="none" w="sm" len="sm"/>
            <a:tailEnd type="triangle" w="med" len="med"/>
          </a:ln>
          <a:effectLst>
            <a:outerShdw blurRad="40000" dist="20000" dir="5400000" rotWithShape="0">
              <a:srgbClr val="000000">
                <a:alpha val="38039"/>
              </a:srgbClr>
            </a:outerShdw>
          </a:effectLst>
        </p:spPr>
      </p:cxnSp>
      <p:pic>
        <p:nvPicPr>
          <p:cNvPr id="1506" name="Picture 1505" descr="c3b8175b-image.png"/>
          <p:cNvPicPr>
            <a:picLocks noChangeAspect="1"/>
          </p:cNvPicPr>
          <p:nvPr/>
        </p:nvPicPr>
        <p:blipFill>
          <a:blip r:embed="rId3"/>
          <a:stretch>
            <a:fillRect/>
          </a:stretch>
        </p:blipFill>
        <p:spPr>
          <a:xfrm>
            <a:off x="6375919" y="1852946"/>
            <a:ext cx="1827186" cy="3628177"/>
          </a:xfrm>
          <a:prstGeom prst="rect">
            <a:avLst/>
          </a:prstGeom>
        </p:spPr>
      </p:pic>
      <p:sp>
        <p:nvSpPr>
          <p:cNvPr id="1507" name="Google Shape;490;p37"/>
          <p:cNvSpPr txBox="1"/>
          <p:nvPr/>
        </p:nvSpPr>
        <p:spPr>
          <a:xfrm>
            <a:off x="6471289" y="5591031"/>
            <a:ext cx="1770000" cy="42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600" b="1" i="0" u="sng" strike="noStrike" cap="none" dirty="0">
                <a:solidFill>
                  <a:srgbClr val="9269A7"/>
                </a:solidFill>
                <a:latin typeface="Calibri"/>
                <a:ea typeface="Calibri"/>
                <a:cs typeface="Calibri"/>
                <a:sym typeface="Calibri"/>
              </a:rPr>
              <a:t>OR free-text search</a:t>
            </a:r>
            <a:endParaRPr sz="1600" b="1" i="0" u="sng" strike="noStrike" cap="none" dirty="0">
              <a:solidFill>
                <a:srgbClr val="9269A7"/>
              </a:solidFill>
              <a:latin typeface="Arial"/>
              <a:ea typeface="Arial"/>
              <a:cs typeface="Arial"/>
              <a:sym typeface="Arial"/>
            </a:endParaRPr>
          </a:p>
        </p:txBody>
      </p:sp>
      <p:sp>
        <p:nvSpPr>
          <p:cNvPr id="1508" name="Google Shape;491;p37"/>
          <p:cNvSpPr txBox="1"/>
          <p:nvPr/>
        </p:nvSpPr>
        <p:spPr>
          <a:xfrm>
            <a:off x="6280550" y="5847853"/>
            <a:ext cx="2000000" cy="760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b="0" i="0" u="none" strike="noStrike" cap="none" dirty="0">
                <a:solidFill>
                  <a:srgbClr val="6B7280"/>
                </a:solidFill>
                <a:latin typeface="Calibri"/>
                <a:ea typeface="Calibri"/>
                <a:cs typeface="Calibri"/>
                <a:sym typeface="Calibri"/>
              </a:rPr>
              <a:t>A search bar finds guidance by question or keyword, any time.</a:t>
            </a:r>
            <a:endParaRPr b="0" i="0" u="none" strike="noStrike" cap="none" dirty="0">
              <a:solidFill>
                <a:srgbClr val="6B7280"/>
              </a:solidFill>
              <a:latin typeface="Calibri"/>
              <a:ea typeface="Calibri"/>
              <a:cs typeface="Calibri"/>
              <a:sym typeface="Calibri"/>
            </a:endParaRPr>
          </a:p>
        </p:txBody>
      </p:sp>
      <p:cxnSp>
        <p:nvCxnSpPr>
          <p:cNvPr id="1602" name="Arrow 1602"/>
          <p:cNvCxnSpPr/>
          <p:nvPr/>
        </p:nvCxnSpPr>
        <p:spPr>
          <a:xfrm>
            <a:off x="8381958" y="3758378"/>
            <a:ext cx="480000" cy="0"/>
          </a:xfrm>
          <a:prstGeom prst="straightConnector1">
            <a:avLst/>
          </a:prstGeom>
          <a:noFill/>
          <a:ln w="38100" cap="flat" cmpd="sng">
            <a:solidFill>
              <a:srgbClr val="9269A7"/>
            </a:solidFill>
            <a:prstDash val="solid"/>
            <a:round/>
            <a:headEnd type="none" w="sm" len="sm"/>
            <a:tailEnd type="triangle" w="med" len="med"/>
          </a:ln>
          <a:effectLst>
            <a:outerShdw blurRad="40000" dist="20000" dir="5400000" rotWithShape="0">
              <a:srgbClr val="000000">
                <a:alpha val="38039"/>
              </a:srgbClr>
            </a:outerShdw>
          </a:effectLst>
        </p:spPr>
      </p:cxnSp>
      <p:pic>
        <p:nvPicPr>
          <p:cNvPr id="1510" name="Picture 1509" descr="b8d18f03-image.png"/>
          <p:cNvPicPr>
            <a:picLocks noChangeAspect="1"/>
          </p:cNvPicPr>
          <p:nvPr/>
        </p:nvPicPr>
        <p:blipFill>
          <a:blip r:embed="rId4"/>
          <a:stretch>
            <a:fillRect/>
          </a:stretch>
        </p:blipFill>
        <p:spPr>
          <a:xfrm>
            <a:off x="9040811" y="1852946"/>
            <a:ext cx="1748120" cy="3628177"/>
          </a:xfrm>
          <a:prstGeom prst="rect">
            <a:avLst/>
          </a:prstGeom>
        </p:spPr>
      </p:pic>
      <p:sp>
        <p:nvSpPr>
          <p:cNvPr id="1511" name="Google Shape;490;p37"/>
          <p:cNvSpPr txBox="1"/>
          <p:nvPr/>
        </p:nvSpPr>
        <p:spPr>
          <a:xfrm>
            <a:off x="8992329" y="5584361"/>
            <a:ext cx="1964676" cy="420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600" b="1" i="0" u="sng" strike="noStrike" cap="none" dirty="0">
                <a:solidFill>
                  <a:srgbClr val="9269A7"/>
                </a:solidFill>
                <a:latin typeface="Calibri"/>
                <a:ea typeface="Calibri"/>
                <a:cs typeface="Calibri"/>
                <a:sym typeface="Calibri"/>
              </a:rPr>
              <a:t>Straight to the answer</a:t>
            </a:r>
            <a:endParaRPr sz="1600" b="1" i="0" u="sng" strike="noStrike" cap="none" dirty="0">
              <a:solidFill>
                <a:srgbClr val="9269A7"/>
              </a:solidFill>
              <a:latin typeface="Arial"/>
              <a:ea typeface="Arial"/>
              <a:cs typeface="Arial"/>
              <a:sym typeface="Arial"/>
            </a:endParaRPr>
          </a:p>
        </p:txBody>
      </p:sp>
      <p:sp>
        <p:nvSpPr>
          <p:cNvPr id="1512" name="Google Shape;491;p37"/>
          <p:cNvSpPr txBox="1"/>
          <p:nvPr/>
        </p:nvSpPr>
        <p:spPr>
          <a:xfrm>
            <a:off x="8914871" y="5847853"/>
            <a:ext cx="2000000" cy="760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b="0" i="0" u="none" strike="noStrike" cap="none" dirty="0">
                <a:solidFill>
                  <a:srgbClr val="6B7280"/>
                </a:solidFill>
                <a:latin typeface="Calibri"/>
                <a:ea typeface="Calibri"/>
                <a:cs typeface="Calibri"/>
                <a:sym typeface="Calibri"/>
              </a:rPr>
              <a:t>Summary and next action up top; source link and full text below.</a:t>
            </a:r>
            <a:endParaRPr b="0" i="0" u="none" strike="noStrike" cap="none" dirty="0">
              <a:solidFill>
                <a:srgbClr val="6B7280"/>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B0C34C4F-8531-9B14-DCD8-0FA3E05262FA}"/>
              </a:ext>
            </a:extLst>
          </p:cNvPr>
          <p:cNvPicPr>
            <a:picLocks noChangeAspect="1"/>
          </p:cNvPicPr>
          <p:nvPr/>
        </p:nvPicPr>
        <p:blipFill>
          <a:blip r:embed="rId5"/>
          <a:stretch>
            <a:fillRect/>
          </a:stretch>
        </p:blipFill>
        <p:spPr>
          <a:xfrm>
            <a:off x="1118740" y="1822913"/>
            <a:ext cx="1768133" cy="3636729"/>
          </a:xfrm>
          <a:prstGeom prst="rect">
            <a:avLst/>
          </a:prstGeom>
        </p:spPr>
      </p:pic>
      <p:pic>
        <p:nvPicPr>
          <p:cNvPr id="5" name="Picture 4">
            <a:extLst>
              <a:ext uri="{FF2B5EF4-FFF2-40B4-BE49-F238E27FC236}">
                <a16:creationId xmlns:a16="http://schemas.microsoft.com/office/drawing/2014/main" id="{E7BA45EB-B4C3-B7CA-F5D8-CD182F29D39B}"/>
              </a:ext>
            </a:extLst>
          </p:cNvPr>
          <p:cNvPicPr>
            <a:picLocks noChangeAspect="1"/>
          </p:cNvPicPr>
          <p:nvPr/>
        </p:nvPicPr>
        <p:blipFill>
          <a:blip r:embed="rId6"/>
          <a:stretch>
            <a:fillRect/>
          </a:stretch>
        </p:blipFill>
        <p:spPr>
          <a:xfrm>
            <a:off x="3817740" y="1857428"/>
            <a:ext cx="1752970" cy="3585319"/>
          </a:xfrm>
          <a:prstGeom prst="rect">
            <a:avLst/>
          </a:prstGeom>
        </p:spPr>
      </p:pic>
    </p:spTree>
    <p:extLst>
      <p:ext uri="{BB962C8B-B14F-4D97-AF65-F5344CB8AC3E}">
        <p14:creationId xmlns:p14="http://schemas.microsoft.com/office/powerpoint/2010/main" val="1805897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3"/>
        <p:cNvGrpSpPr/>
        <p:nvPr/>
      </p:nvGrpSpPr>
      <p:grpSpPr>
        <a:xfrm>
          <a:off x="0" y="0"/>
          <a:ext cx="0" cy="0"/>
          <a:chOff x="0" y="0"/>
          <a:chExt cx="0" cy="0"/>
        </a:xfrm>
      </p:grpSpPr>
      <p:sp>
        <p:nvSpPr>
          <p:cNvPr id="504" name="Google Shape;504;p18"/>
          <p:cNvSpPr txBox="1"/>
          <p:nvPr/>
        </p:nvSpPr>
        <p:spPr>
          <a:xfrm>
            <a:off x="3946000" y="2744402"/>
            <a:ext cx="4300000"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GB" sz="4800" b="1" i="1" u="none" strike="noStrike" cap="none" dirty="0">
                <a:solidFill>
                  <a:srgbClr val="00685D"/>
                </a:solidFill>
                <a:latin typeface="Playfair Display"/>
                <a:ea typeface="Playfair Display"/>
                <a:cs typeface="Playfair Display"/>
                <a:sym typeface="Playfair Display"/>
              </a:rPr>
              <a:t>Thank you</a:t>
            </a:r>
            <a:endParaRPr sz="1400" b="0" i="0" u="none" strike="noStrike" cap="none" dirty="0">
              <a:solidFill>
                <a:srgbClr val="000000"/>
              </a:solidFill>
              <a:latin typeface="Arial"/>
              <a:ea typeface="Arial"/>
              <a:cs typeface="Arial"/>
              <a:sym typeface="Arial"/>
            </a:endParaRPr>
          </a:p>
        </p:txBody>
      </p:sp>
      <p:sp>
        <p:nvSpPr>
          <p:cNvPr id="505" name="Google Shape;505;p18"/>
          <p:cNvSpPr/>
          <p:nvPr/>
        </p:nvSpPr>
        <p:spPr>
          <a:xfrm>
            <a:off x="2010315" y="3775252"/>
            <a:ext cx="8171367" cy="666300"/>
          </a:xfrm>
          <a:prstGeom prst="roundRect">
            <a:avLst>
              <a:gd name="adj" fmla="val 50000"/>
            </a:avLst>
          </a:prstGeom>
          <a:solidFill>
            <a:srgbClr val="00C4B9"/>
          </a:solidFill>
          <a:ln>
            <a:noFill/>
          </a:ln>
        </p:spPr>
        <p:txBody>
          <a:bodyPr spcFirstLastPara="1" wrap="square" lIns="109725" tIns="45700" rIns="109725" bIns="45700"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GB" sz="2000" b="1" i="0" u="none" strike="noStrike" cap="none">
                <a:solidFill>
                  <a:schemeClr val="lt1"/>
                </a:solidFill>
                <a:latin typeface="Calibri"/>
                <a:ea typeface="Calibri"/>
                <a:cs typeface="Calibri"/>
                <a:sym typeface="Calibri"/>
              </a:rPr>
              <a:t>For any questions you may have post-meeting, get in touch with the team via email: </a:t>
            </a:r>
            <a:r>
              <a:rPr lang="en-GB" sz="2000" b="0" i="0" u="none" strike="noStrike" cap="none">
                <a:solidFill>
                  <a:schemeClr val="lt1"/>
                </a:solidFill>
                <a:latin typeface="Calibri"/>
                <a:ea typeface="Calibri"/>
                <a:cs typeface="Calibri"/>
                <a:sym typeface="Calibri"/>
              </a:rPr>
              <a:t>aniquekuiper@gmail.com </a:t>
            </a:r>
            <a:endParaRPr sz="2000" b="0" i="0" u="none" strike="noStrike" cap="none">
              <a:solidFill>
                <a:schemeClr val="lt1"/>
              </a:solidFill>
              <a:latin typeface="Calibri"/>
              <a:ea typeface="Calibri"/>
              <a:cs typeface="Calibri"/>
              <a:sym typeface="Calibri"/>
            </a:endParaRPr>
          </a:p>
        </p:txBody>
      </p:sp>
      <p:sp>
        <p:nvSpPr>
          <p:cNvPr id="506" name="Google Shape;506;p18"/>
          <p:cNvSpPr txBox="1"/>
          <p:nvPr/>
        </p:nvSpPr>
        <p:spPr>
          <a:xfrm>
            <a:off x="11368735" y="6355080"/>
            <a:ext cx="548640" cy="16920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dirty="0">
                <a:solidFill>
                  <a:srgbClr val="A8A8A8"/>
                </a:solidFill>
                <a:latin typeface="Quicksand"/>
                <a:ea typeface="Quicksand"/>
                <a:cs typeface="Quicksand"/>
                <a:sym typeface="Quicksand"/>
              </a:rPr>
              <a:t>21</a:t>
            </a:r>
            <a:endParaRPr sz="1400" b="0" i="0" u="none" strike="noStrike" cap="none" dirty="0">
              <a:solidFill>
                <a:srgbClr val="000000"/>
              </a:solidFill>
              <a:latin typeface="Arial"/>
              <a:ea typeface="Arial"/>
              <a:cs typeface="Arial"/>
              <a:sym typeface="Arial"/>
            </a:endParaRPr>
          </a:p>
        </p:txBody>
      </p:sp>
      <p:grpSp>
        <p:nvGrpSpPr>
          <p:cNvPr id="507" name="Google Shape;507;p18"/>
          <p:cNvGrpSpPr/>
          <p:nvPr/>
        </p:nvGrpSpPr>
        <p:grpSpPr>
          <a:xfrm>
            <a:off x="5377622" y="989478"/>
            <a:ext cx="1436756" cy="1296521"/>
            <a:chOff x="10484085" y="569967"/>
            <a:chExt cx="1037779" cy="1057046"/>
          </a:xfrm>
        </p:grpSpPr>
        <p:sp>
          <p:nvSpPr>
            <p:cNvPr id="508" name="Google Shape;508;p18"/>
            <p:cNvSpPr/>
            <p:nvPr/>
          </p:nvSpPr>
          <p:spPr>
            <a:xfrm>
              <a:off x="10929823" y="569967"/>
              <a:ext cx="146304" cy="146304"/>
            </a:xfrm>
            <a:prstGeom prst="ellipse">
              <a:avLst/>
            </a:prstGeom>
            <a:solidFill>
              <a:srgbClr val="0068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9" name="Google Shape;509;p18"/>
            <p:cNvSpPr/>
            <p:nvPr/>
          </p:nvSpPr>
          <p:spPr>
            <a:xfrm>
              <a:off x="11230622" y="716271"/>
              <a:ext cx="146304" cy="146304"/>
            </a:xfrm>
            <a:prstGeom prst="ellipse">
              <a:avLst/>
            </a:prstGeom>
            <a:solidFill>
              <a:srgbClr val="00C4B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0" name="Google Shape;510;p18"/>
            <p:cNvSpPr/>
            <p:nvPr/>
          </p:nvSpPr>
          <p:spPr>
            <a:xfrm>
              <a:off x="11375560" y="1034424"/>
              <a:ext cx="146304" cy="146304"/>
            </a:xfrm>
            <a:prstGeom prst="ellipse">
              <a:avLst/>
            </a:prstGeom>
            <a:solidFill>
              <a:srgbClr val="39367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1" name="Google Shape;511;p18"/>
            <p:cNvSpPr/>
            <p:nvPr/>
          </p:nvSpPr>
          <p:spPr>
            <a:xfrm>
              <a:off x="11229257" y="1344610"/>
              <a:ext cx="146304" cy="146304"/>
            </a:xfrm>
            <a:prstGeom prst="ellipse">
              <a:avLst/>
            </a:prstGeom>
            <a:solidFill>
              <a:srgbClr val="21AD5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2" name="Google Shape;512;p18"/>
            <p:cNvSpPr/>
            <p:nvPr/>
          </p:nvSpPr>
          <p:spPr>
            <a:xfrm>
              <a:off x="10630389" y="1344610"/>
              <a:ext cx="146304" cy="146304"/>
            </a:xfrm>
            <a:prstGeom prst="ellipse">
              <a:avLst/>
            </a:prstGeom>
            <a:solidFill>
              <a:srgbClr val="FBBD2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3" name="Google Shape;513;p18"/>
            <p:cNvSpPr/>
            <p:nvPr/>
          </p:nvSpPr>
          <p:spPr>
            <a:xfrm>
              <a:off x="10484085" y="1034424"/>
              <a:ext cx="146304" cy="146304"/>
            </a:xfrm>
            <a:prstGeom prst="ellipse">
              <a:avLst/>
            </a:prstGeom>
            <a:solidFill>
              <a:srgbClr val="EE3D8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4" name="Google Shape;514;p18"/>
            <p:cNvSpPr/>
            <p:nvPr/>
          </p:nvSpPr>
          <p:spPr>
            <a:xfrm>
              <a:off x="10630389" y="720780"/>
              <a:ext cx="146304" cy="146304"/>
            </a:xfrm>
            <a:prstGeom prst="ellipse">
              <a:avLst/>
            </a:prstGeom>
            <a:solidFill>
              <a:srgbClr val="9269A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5" name="Google Shape;515;p18"/>
            <p:cNvSpPr/>
            <p:nvPr/>
          </p:nvSpPr>
          <p:spPr>
            <a:xfrm>
              <a:off x="10929823" y="1480709"/>
              <a:ext cx="146304" cy="146304"/>
            </a:xfrm>
            <a:prstGeom prst="ellipse">
              <a:avLst/>
            </a:prstGeom>
            <a:solidFill>
              <a:srgbClr val="00BAE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1" name="Google Shape;521;p38"/>
          <p:cNvSpPr txBox="1">
            <a:spLocks noGrp="1"/>
          </p:cNvSpPr>
          <p:nvPr>
            <p:ph type="subTitle" idx="1"/>
          </p:nvPr>
        </p:nvSpPr>
        <p:spPr>
          <a:xfrm>
            <a:off x="1156995" y="3429000"/>
            <a:ext cx="10123714" cy="1752600"/>
          </a:xfrm>
          <a:prstGeom prst="rect">
            <a:avLst/>
          </a:prstGeom>
          <a:noFill/>
          <a:ln>
            <a:noFill/>
          </a:ln>
        </p:spPr>
        <p:txBody>
          <a:bodyPr spcFirstLastPara="1" wrap="square" lIns="91425" tIns="45700" rIns="91425" bIns="45700" anchor="t" anchorCtr="0">
            <a:normAutofit/>
          </a:bodyPr>
          <a:lstStyle/>
          <a:p>
            <a:pPr marL="457200" lvl="0" indent="-431800" algn="ctr" rtl="0">
              <a:lnSpc>
                <a:spcPct val="100000"/>
              </a:lnSpc>
              <a:spcBef>
                <a:spcPts val="640"/>
              </a:spcBef>
              <a:spcAft>
                <a:spcPts val="0"/>
              </a:spcAft>
              <a:buClr>
                <a:srgbClr val="888888"/>
              </a:buClr>
              <a:buSzPts val="3200"/>
              <a:buNone/>
            </a:pPr>
            <a:r>
              <a:rPr lang="en-GB" dirty="0">
                <a:solidFill>
                  <a:srgbClr val="047857"/>
                </a:solidFill>
              </a:rPr>
              <a:t>Not part of presentation - but available resources if asked!</a:t>
            </a:r>
            <a:endParaRPr dirty="0">
              <a:solidFill>
                <a:srgbClr val="047857"/>
              </a:solidFill>
            </a:endParaRPr>
          </a:p>
        </p:txBody>
      </p:sp>
      <p:sp>
        <p:nvSpPr>
          <p:cNvPr id="2" name="Google Shape;504;p18">
            <a:extLst>
              <a:ext uri="{FF2B5EF4-FFF2-40B4-BE49-F238E27FC236}">
                <a16:creationId xmlns:a16="http://schemas.microsoft.com/office/drawing/2014/main" id="{6B145910-083A-106B-62DC-0C2F9A80FFC8}"/>
              </a:ext>
            </a:extLst>
          </p:cNvPr>
          <p:cNvSpPr txBox="1"/>
          <p:nvPr/>
        </p:nvSpPr>
        <p:spPr>
          <a:xfrm>
            <a:off x="2446000" y="2690336"/>
            <a:ext cx="7300000" cy="73866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GB" sz="4800" b="1" i="1" u="none" strike="noStrike" cap="none" dirty="0">
                <a:solidFill>
                  <a:srgbClr val="00685D"/>
                </a:solidFill>
                <a:latin typeface="Playfair Display"/>
                <a:ea typeface="Playfair Display"/>
                <a:cs typeface="Playfair Display"/>
                <a:sym typeface="Playfair Display"/>
              </a:rPr>
              <a:t>Additional Slides</a:t>
            </a:r>
            <a:endParaRPr sz="1400" b="0" i="0" u="none" strike="noStrike" cap="none" dirty="0">
              <a:solidFill>
                <a:srgbClr val="000000"/>
              </a:solidFill>
              <a:latin typeface="Arial"/>
              <a:ea typeface="Arial"/>
              <a:cs typeface="Arial"/>
              <a:sym typeface="Arial"/>
            </a:endParaRPr>
          </a:p>
        </p:txBody>
      </p:sp>
      <p:sp>
        <p:nvSpPr>
          <p:cNvPr id="530" name="Page Number 530"/>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dirty="0">
                <a:solidFill>
                  <a:srgbClr val="A8A8A8"/>
                </a:solidFill>
                <a:latin typeface="Quicksand"/>
                <a:ea typeface="Quicksand"/>
                <a:cs typeface="Quicksand"/>
                <a:sym typeface="Quicksand"/>
              </a:rPr>
              <a:t>22</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39"/>
          <p:cNvSpPr txBox="1"/>
          <p:nvPr/>
        </p:nvSpPr>
        <p:spPr>
          <a:xfrm>
            <a:off x="822960" y="595585"/>
            <a:ext cx="10546080" cy="62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a:solidFill>
                  <a:srgbClr val="393673"/>
                </a:solidFill>
                <a:latin typeface="Playfair Display"/>
                <a:ea typeface="Playfair Display"/>
                <a:cs typeface="Playfair Display"/>
                <a:sym typeface="Playfair Display"/>
              </a:rPr>
              <a:t>Costs</a:t>
            </a:r>
            <a:endParaRPr sz="3400" b="1" i="0" u="none" strike="noStrike" cap="none">
              <a:solidFill>
                <a:srgbClr val="393673"/>
              </a:solidFill>
              <a:latin typeface="Playfair Display"/>
              <a:ea typeface="Playfair Display"/>
              <a:cs typeface="Playfair Display"/>
              <a:sym typeface="Playfair Display"/>
            </a:endParaRPr>
          </a:p>
        </p:txBody>
      </p:sp>
      <p:sp>
        <p:nvSpPr>
          <p:cNvPr id="527" name="Google Shape;527;p39"/>
          <p:cNvSpPr txBox="1"/>
          <p:nvPr/>
        </p:nvSpPr>
        <p:spPr>
          <a:xfrm>
            <a:off x="822960" y="1310640"/>
            <a:ext cx="10546080" cy="46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Calibri"/>
                <a:ea typeface="Calibri"/>
                <a:cs typeface="Calibri"/>
                <a:sym typeface="Calibri"/>
              </a:rPr>
              <a:t>Every layer of the toolchain the project runs on — at zero cost to CSN.</a:t>
            </a:r>
            <a:endParaRPr sz="1800" b="0" i="0" u="none" strike="noStrike" cap="none">
              <a:solidFill>
                <a:srgbClr val="000000"/>
              </a:solidFill>
              <a:latin typeface="Calibri"/>
              <a:ea typeface="Calibri"/>
              <a:cs typeface="Calibri"/>
              <a:sym typeface="Calibri"/>
            </a:endParaRPr>
          </a:p>
        </p:txBody>
      </p:sp>
      <p:sp>
        <p:nvSpPr>
          <p:cNvPr id="528" name="Google Shape;528;p39"/>
          <p:cNvSpPr txBox="1"/>
          <p:nvPr/>
        </p:nvSpPr>
        <p:spPr>
          <a:xfrm>
            <a:off x="1602960" y="2011059"/>
            <a:ext cx="6000000" cy="26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000" b="1" i="0" u="none" strike="noStrike" cap="none">
                <a:solidFill>
                  <a:srgbClr val="6B7280"/>
                </a:solidFill>
                <a:latin typeface="Calibri"/>
                <a:ea typeface="Calibri"/>
                <a:cs typeface="Calibri"/>
                <a:sym typeface="Calibri"/>
              </a:rPr>
              <a:t>TOOL</a:t>
            </a:r>
            <a:endParaRPr sz="1000" b="1" i="0" u="none" strike="noStrike" cap="none">
              <a:solidFill>
                <a:srgbClr val="6B7280"/>
              </a:solidFill>
              <a:latin typeface="Calibri"/>
              <a:ea typeface="Calibri"/>
              <a:cs typeface="Calibri"/>
              <a:sym typeface="Calibri"/>
            </a:endParaRPr>
          </a:p>
        </p:txBody>
      </p:sp>
      <p:sp>
        <p:nvSpPr>
          <p:cNvPr id="529" name="Google Shape;529;p39"/>
          <p:cNvSpPr txBox="1"/>
          <p:nvPr/>
        </p:nvSpPr>
        <p:spPr>
          <a:xfrm>
            <a:off x="9469040" y="2011059"/>
            <a:ext cx="1900000" cy="260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1" i="0" u="none" strike="noStrike" cap="none">
                <a:solidFill>
                  <a:srgbClr val="6B7280"/>
                </a:solidFill>
                <a:latin typeface="Calibri"/>
                <a:ea typeface="Calibri"/>
                <a:cs typeface="Calibri"/>
                <a:sym typeface="Calibri"/>
              </a:rPr>
              <a:t>COST</a:t>
            </a:r>
            <a:endParaRPr sz="1000" b="1" i="0" u="none" strike="noStrike" cap="none">
              <a:solidFill>
                <a:srgbClr val="6B7280"/>
              </a:solidFill>
              <a:latin typeface="Arial"/>
              <a:ea typeface="Arial"/>
              <a:cs typeface="Arial"/>
              <a:sym typeface="Arial"/>
            </a:endParaRPr>
          </a:p>
        </p:txBody>
      </p:sp>
      <p:sp>
        <p:nvSpPr>
          <p:cNvPr id="530" name="Google Shape;530;p39"/>
          <p:cNvSpPr/>
          <p:nvPr/>
        </p:nvSpPr>
        <p:spPr>
          <a:xfrm>
            <a:off x="822960" y="2411059"/>
            <a:ext cx="10546080" cy="780000"/>
          </a:xfrm>
          <a:prstGeom prst="roundRect">
            <a:avLst>
              <a:gd name="adj" fmla="val 6000"/>
            </a:avLst>
          </a:prstGeom>
          <a:solidFill>
            <a:srgbClr val="FFFFFF"/>
          </a:solidFill>
          <a:ln w="9525" cap="flat" cmpd="sng">
            <a:solidFill>
              <a:srgbClr val="E5E7E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1" name="Google Shape;531;p39"/>
          <p:cNvSpPr/>
          <p:nvPr/>
        </p:nvSpPr>
        <p:spPr>
          <a:xfrm>
            <a:off x="972960" y="2571059"/>
            <a:ext cx="460000" cy="460000"/>
          </a:xfrm>
          <a:prstGeom prst="ellipse">
            <a:avLst/>
          </a:prstGeom>
          <a:solidFill>
            <a:srgbClr val="39367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2" name="Google Shape;532;p39"/>
          <p:cNvSpPr txBox="1"/>
          <p:nvPr/>
        </p:nvSpPr>
        <p:spPr>
          <a:xfrm>
            <a:off x="972960" y="2571059"/>
            <a:ext cx="460000" cy="460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Calibri"/>
                <a:ea typeface="Calibri"/>
                <a:cs typeface="Calibri"/>
                <a:sym typeface="Calibri"/>
              </a:rPr>
              <a:t>1</a:t>
            </a:r>
            <a:endParaRPr sz="1300" b="1" i="0" u="none" strike="noStrike" cap="none">
              <a:solidFill>
                <a:srgbClr val="FFFFFF"/>
              </a:solidFill>
              <a:latin typeface="Arial"/>
              <a:ea typeface="Arial"/>
              <a:cs typeface="Arial"/>
              <a:sym typeface="Arial"/>
            </a:endParaRPr>
          </a:p>
        </p:txBody>
      </p:sp>
      <p:sp>
        <p:nvSpPr>
          <p:cNvPr id="533" name="Google Shape;533;p39"/>
          <p:cNvSpPr txBox="1"/>
          <p:nvPr/>
        </p:nvSpPr>
        <p:spPr>
          <a:xfrm>
            <a:off x="1582960" y="2521059"/>
            <a:ext cx="7736080" cy="32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300" b="1" i="0" u="none" strike="noStrike" cap="none">
                <a:solidFill>
                  <a:srgbClr val="000000"/>
                </a:solidFill>
                <a:latin typeface="Calibri"/>
                <a:ea typeface="Calibri"/>
                <a:cs typeface="Calibri"/>
                <a:sym typeface="Calibri"/>
              </a:rPr>
              <a:t>Excel</a:t>
            </a:r>
            <a:endParaRPr sz="1300" b="1" i="0" u="none" strike="noStrike" cap="none">
              <a:solidFill>
                <a:srgbClr val="000000"/>
              </a:solidFill>
              <a:latin typeface="Calibri"/>
              <a:ea typeface="Calibri"/>
              <a:cs typeface="Calibri"/>
              <a:sym typeface="Calibri"/>
            </a:endParaRPr>
          </a:p>
        </p:txBody>
      </p:sp>
      <p:sp>
        <p:nvSpPr>
          <p:cNvPr id="534" name="Google Shape;534;p39"/>
          <p:cNvSpPr txBox="1"/>
          <p:nvPr/>
        </p:nvSpPr>
        <p:spPr>
          <a:xfrm>
            <a:off x="1582960" y="2851059"/>
            <a:ext cx="7736080" cy="32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050" b="0" i="0" u="none" strike="noStrike" cap="none">
                <a:solidFill>
                  <a:srgbClr val="6B7280"/>
                </a:solidFill>
                <a:latin typeface="Calibri"/>
                <a:ea typeface="Calibri"/>
                <a:cs typeface="Calibri"/>
                <a:sym typeface="Calibri"/>
              </a:rPr>
              <a:t>Drives the project. Can be edited as a Google Sheet and downloaded as an Excel file if needed.</a:t>
            </a:r>
            <a:endParaRPr sz="1050" b="0" i="0" u="none" strike="noStrike" cap="none">
              <a:solidFill>
                <a:srgbClr val="6B7280"/>
              </a:solidFill>
              <a:latin typeface="Calibri"/>
              <a:ea typeface="Calibri"/>
              <a:cs typeface="Calibri"/>
              <a:sym typeface="Calibri"/>
            </a:endParaRPr>
          </a:p>
        </p:txBody>
      </p:sp>
      <p:sp>
        <p:nvSpPr>
          <p:cNvPr id="535" name="Google Shape;535;p39"/>
          <p:cNvSpPr/>
          <p:nvPr/>
        </p:nvSpPr>
        <p:spPr>
          <a:xfrm>
            <a:off x="9469040" y="2601059"/>
            <a:ext cx="1900000" cy="400000"/>
          </a:xfrm>
          <a:prstGeom prst="roundRect">
            <a:avLst>
              <a:gd name="adj" fmla="val 50000"/>
            </a:avLst>
          </a:prstGeom>
          <a:solidFill>
            <a:srgbClr val="21AD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6" name="Google Shape;536;p39"/>
          <p:cNvSpPr txBox="1"/>
          <p:nvPr/>
        </p:nvSpPr>
        <p:spPr>
          <a:xfrm>
            <a:off x="9469040" y="2601059"/>
            <a:ext cx="1900000" cy="400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GB" sz="1050" b="1" i="0" u="none" strike="noStrike" cap="none">
                <a:solidFill>
                  <a:srgbClr val="FFFFFF"/>
                </a:solidFill>
                <a:latin typeface="Calibri"/>
                <a:ea typeface="Calibri"/>
                <a:cs typeface="Calibri"/>
                <a:sym typeface="Calibri"/>
              </a:rPr>
              <a:t>No cost</a:t>
            </a:r>
            <a:endParaRPr sz="1050" b="1" i="0" u="none" strike="noStrike" cap="none">
              <a:solidFill>
                <a:srgbClr val="FFFFFF"/>
              </a:solidFill>
              <a:latin typeface="Arial"/>
              <a:ea typeface="Arial"/>
              <a:cs typeface="Arial"/>
              <a:sym typeface="Arial"/>
            </a:endParaRPr>
          </a:p>
        </p:txBody>
      </p:sp>
      <p:sp>
        <p:nvSpPr>
          <p:cNvPr id="537" name="Google Shape;537;p39"/>
          <p:cNvSpPr/>
          <p:nvPr/>
        </p:nvSpPr>
        <p:spPr>
          <a:xfrm>
            <a:off x="822960" y="3321059"/>
            <a:ext cx="10546080" cy="780000"/>
          </a:xfrm>
          <a:prstGeom prst="roundRect">
            <a:avLst>
              <a:gd name="adj" fmla="val 6000"/>
            </a:avLst>
          </a:prstGeom>
          <a:solidFill>
            <a:srgbClr val="F8F8FA"/>
          </a:solidFill>
          <a:ln w="9525" cap="flat" cmpd="sng">
            <a:solidFill>
              <a:srgbClr val="E5E7E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8" name="Google Shape;538;p39"/>
          <p:cNvSpPr/>
          <p:nvPr/>
        </p:nvSpPr>
        <p:spPr>
          <a:xfrm>
            <a:off x="972960" y="3481059"/>
            <a:ext cx="460000" cy="460000"/>
          </a:xfrm>
          <a:prstGeom prst="ellipse">
            <a:avLst/>
          </a:prstGeom>
          <a:solidFill>
            <a:srgbClr val="39367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9" name="Google Shape;539;p39"/>
          <p:cNvSpPr txBox="1"/>
          <p:nvPr/>
        </p:nvSpPr>
        <p:spPr>
          <a:xfrm>
            <a:off x="972960" y="3481059"/>
            <a:ext cx="460000" cy="460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Calibri"/>
                <a:ea typeface="Calibri"/>
                <a:cs typeface="Calibri"/>
                <a:sym typeface="Calibri"/>
              </a:rPr>
              <a:t>2</a:t>
            </a:r>
            <a:endParaRPr sz="1300" b="1" i="0" u="none" strike="noStrike" cap="none">
              <a:solidFill>
                <a:srgbClr val="FFFFFF"/>
              </a:solidFill>
              <a:latin typeface="Arial"/>
              <a:ea typeface="Arial"/>
              <a:cs typeface="Arial"/>
              <a:sym typeface="Arial"/>
            </a:endParaRPr>
          </a:p>
        </p:txBody>
      </p:sp>
      <p:sp>
        <p:nvSpPr>
          <p:cNvPr id="540" name="Google Shape;540;p39"/>
          <p:cNvSpPr txBox="1"/>
          <p:nvPr/>
        </p:nvSpPr>
        <p:spPr>
          <a:xfrm>
            <a:off x="1582960" y="3431059"/>
            <a:ext cx="7736080" cy="32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300" b="1" i="0" u="none" strike="noStrike" cap="none">
                <a:solidFill>
                  <a:srgbClr val="000000"/>
                </a:solidFill>
                <a:latin typeface="Calibri"/>
                <a:ea typeface="Calibri"/>
                <a:cs typeface="Calibri"/>
                <a:sym typeface="Calibri"/>
              </a:rPr>
              <a:t>Python engine</a:t>
            </a:r>
            <a:endParaRPr sz="1300" b="1" i="0" u="none" strike="noStrike" cap="none">
              <a:solidFill>
                <a:srgbClr val="000000"/>
              </a:solidFill>
              <a:latin typeface="Calibri"/>
              <a:ea typeface="Calibri"/>
              <a:cs typeface="Calibri"/>
              <a:sym typeface="Calibri"/>
            </a:endParaRPr>
          </a:p>
        </p:txBody>
      </p:sp>
      <p:sp>
        <p:nvSpPr>
          <p:cNvPr id="541" name="Google Shape;541;p39"/>
          <p:cNvSpPr txBox="1"/>
          <p:nvPr/>
        </p:nvSpPr>
        <p:spPr>
          <a:xfrm>
            <a:off x="1582960" y="3761059"/>
            <a:ext cx="7736080" cy="32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050" b="0" i="0" u="none" strike="noStrike" cap="none">
                <a:solidFill>
                  <a:srgbClr val="6B7280"/>
                </a:solidFill>
                <a:latin typeface="Calibri"/>
                <a:ea typeface="Calibri"/>
                <a:cs typeface="Calibri"/>
                <a:sym typeface="Calibri"/>
              </a:rPr>
              <a:t>Runs as a free program inside a Jupyter notebook.</a:t>
            </a:r>
            <a:endParaRPr sz="1050" b="0" i="0" u="none" strike="noStrike" cap="none">
              <a:solidFill>
                <a:srgbClr val="6B7280"/>
              </a:solidFill>
              <a:latin typeface="Calibri"/>
              <a:ea typeface="Calibri"/>
              <a:cs typeface="Calibri"/>
              <a:sym typeface="Calibri"/>
            </a:endParaRPr>
          </a:p>
        </p:txBody>
      </p:sp>
      <p:sp>
        <p:nvSpPr>
          <p:cNvPr id="542" name="Google Shape;542;p39"/>
          <p:cNvSpPr/>
          <p:nvPr/>
        </p:nvSpPr>
        <p:spPr>
          <a:xfrm>
            <a:off x="9469040" y="3511059"/>
            <a:ext cx="1900000" cy="400000"/>
          </a:xfrm>
          <a:prstGeom prst="roundRect">
            <a:avLst>
              <a:gd name="adj" fmla="val 50000"/>
            </a:avLst>
          </a:prstGeom>
          <a:solidFill>
            <a:srgbClr val="21AD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3" name="Google Shape;543;p39"/>
          <p:cNvSpPr txBox="1"/>
          <p:nvPr/>
        </p:nvSpPr>
        <p:spPr>
          <a:xfrm>
            <a:off x="9469040" y="3511059"/>
            <a:ext cx="1900000" cy="400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GB" sz="1050" b="1" i="0" u="none" strike="noStrike" cap="none">
                <a:solidFill>
                  <a:srgbClr val="FFFFFF"/>
                </a:solidFill>
                <a:latin typeface="Calibri"/>
                <a:ea typeface="Calibri"/>
                <a:cs typeface="Calibri"/>
                <a:sym typeface="Calibri"/>
              </a:rPr>
              <a:t>No cost</a:t>
            </a:r>
            <a:endParaRPr sz="1050" b="1" i="0" u="none" strike="noStrike" cap="none">
              <a:solidFill>
                <a:srgbClr val="FFFFFF"/>
              </a:solidFill>
              <a:latin typeface="Arial"/>
              <a:ea typeface="Arial"/>
              <a:cs typeface="Arial"/>
              <a:sym typeface="Arial"/>
            </a:endParaRPr>
          </a:p>
        </p:txBody>
      </p:sp>
      <p:sp>
        <p:nvSpPr>
          <p:cNvPr id="544" name="Google Shape;544;p39"/>
          <p:cNvSpPr/>
          <p:nvPr/>
        </p:nvSpPr>
        <p:spPr>
          <a:xfrm>
            <a:off x="822960" y="4231059"/>
            <a:ext cx="10546080" cy="780000"/>
          </a:xfrm>
          <a:prstGeom prst="roundRect">
            <a:avLst>
              <a:gd name="adj" fmla="val 6000"/>
            </a:avLst>
          </a:prstGeom>
          <a:solidFill>
            <a:srgbClr val="FFFFFF"/>
          </a:solidFill>
          <a:ln w="9525" cap="flat" cmpd="sng">
            <a:solidFill>
              <a:srgbClr val="E5E7E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5" name="Google Shape;545;p39"/>
          <p:cNvSpPr/>
          <p:nvPr/>
        </p:nvSpPr>
        <p:spPr>
          <a:xfrm>
            <a:off x="972960" y="4391059"/>
            <a:ext cx="460000" cy="460000"/>
          </a:xfrm>
          <a:prstGeom prst="ellipse">
            <a:avLst/>
          </a:prstGeom>
          <a:solidFill>
            <a:srgbClr val="39367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6" name="Google Shape;546;p39"/>
          <p:cNvSpPr txBox="1"/>
          <p:nvPr/>
        </p:nvSpPr>
        <p:spPr>
          <a:xfrm>
            <a:off x="972960" y="4391059"/>
            <a:ext cx="460000" cy="460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Calibri"/>
                <a:ea typeface="Calibri"/>
                <a:cs typeface="Calibri"/>
                <a:sym typeface="Calibri"/>
              </a:rPr>
              <a:t>3</a:t>
            </a:r>
            <a:endParaRPr sz="1300" b="1" i="0" u="none" strike="noStrike" cap="none">
              <a:solidFill>
                <a:srgbClr val="FFFFFF"/>
              </a:solidFill>
              <a:latin typeface="Arial"/>
              <a:ea typeface="Arial"/>
              <a:cs typeface="Arial"/>
              <a:sym typeface="Arial"/>
            </a:endParaRPr>
          </a:p>
        </p:txBody>
      </p:sp>
      <p:sp>
        <p:nvSpPr>
          <p:cNvPr id="547" name="Google Shape;547;p39"/>
          <p:cNvSpPr txBox="1"/>
          <p:nvPr/>
        </p:nvSpPr>
        <p:spPr>
          <a:xfrm>
            <a:off x="1582960" y="4341059"/>
            <a:ext cx="7736080" cy="32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300" b="1" i="0" u="none" strike="noStrike" cap="none" dirty="0" err="1">
                <a:solidFill>
                  <a:srgbClr val="000000"/>
                </a:solidFill>
                <a:latin typeface="Calibri"/>
                <a:ea typeface="Calibri"/>
                <a:cs typeface="Calibri"/>
                <a:sym typeface="Calibri"/>
              </a:rPr>
              <a:t>DeepL</a:t>
            </a:r>
            <a:r>
              <a:rPr lang="en-GB" sz="1300" b="1" i="0" u="none" strike="noStrike" cap="none" dirty="0">
                <a:solidFill>
                  <a:srgbClr val="000000"/>
                </a:solidFill>
                <a:latin typeface="Calibri"/>
                <a:ea typeface="Calibri"/>
                <a:cs typeface="Calibri"/>
                <a:sym typeface="Calibri"/>
              </a:rPr>
              <a:t> (translation)</a:t>
            </a:r>
            <a:endParaRPr sz="1300" b="1" i="0" u="none" strike="noStrike" cap="none" dirty="0">
              <a:solidFill>
                <a:srgbClr val="000000"/>
              </a:solidFill>
              <a:latin typeface="Calibri"/>
              <a:ea typeface="Calibri"/>
              <a:cs typeface="Calibri"/>
              <a:sym typeface="Calibri"/>
            </a:endParaRPr>
          </a:p>
        </p:txBody>
      </p:sp>
      <p:sp>
        <p:nvSpPr>
          <p:cNvPr id="548" name="Google Shape;548;p39"/>
          <p:cNvSpPr txBox="1"/>
          <p:nvPr/>
        </p:nvSpPr>
        <p:spPr>
          <a:xfrm>
            <a:off x="1582960" y="4671059"/>
            <a:ext cx="7736080" cy="32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050" b="0" i="0" u="none" strike="noStrike" cap="none" dirty="0">
                <a:solidFill>
                  <a:srgbClr val="6B7280"/>
                </a:solidFill>
                <a:latin typeface="Calibri"/>
                <a:ea typeface="Calibri"/>
                <a:cs typeface="Calibri"/>
                <a:sym typeface="Calibri"/>
              </a:rPr>
              <a:t>Coded to translate only when needed — a free </a:t>
            </a:r>
            <a:r>
              <a:rPr lang="en-GB" sz="1050" b="0" i="0" u="none" strike="noStrike" cap="none" dirty="0" err="1">
                <a:solidFill>
                  <a:srgbClr val="6B7280"/>
                </a:solidFill>
                <a:latin typeface="Calibri"/>
                <a:ea typeface="Calibri"/>
                <a:cs typeface="Calibri"/>
                <a:sym typeface="Calibri"/>
              </a:rPr>
              <a:t>api</a:t>
            </a:r>
            <a:r>
              <a:rPr lang="en-GB" sz="1050" b="0" i="0" u="none" strike="noStrike" cap="none" dirty="0">
                <a:solidFill>
                  <a:srgbClr val="6B7280"/>
                </a:solidFill>
                <a:latin typeface="Calibri"/>
                <a:ea typeface="Calibri"/>
                <a:cs typeface="Calibri"/>
                <a:sym typeface="Calibri"/>
              </a:rPr>
              <a:t> account covers 1.000,000 characters – over 150 URLs.</a:t>
            </a:r>
            <a:endParaRPr sz="1050" b="0" i="0" u="none" strike="noStrike" cap="none" dirty="0">
              <a:solidFill>
                <a:srgbClr val="6B7280"/>
              </a:solidFill>
              <a:latin typeface="Calibri"/>
              <a:ea typeface="Calibri"/>
              <a:cs typeface="Calibri"/>
              <a:sym typeface="Calibri"/>
            </a:endParaRPr>
          </a:p>
        </p:txBody>
      </p:sp>
      <p:sp>
        <p:nvSpPr>
          <p:cNvPr id="549" name="Google Shape;549;p39"/>
          <p:cNvSpPr/>
          <p:nvPr/>
        </p:nvSpPr>
        <p:spPr>
          <a:xfrm>
            <a:off x="9469040" y="4421059"/>
            <a:ext cx="1900000" cy="400000"/>
          </a:xfrm>
          <a:prstGeom prst="roundRect">
            <a:avLst>
              <a:gd name="adj" fmla="val 50000"/>
            </a:avLst>
          </a:prstGeom>
          <a:solidFill>
            <a:srgbClr val="21AD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0" name="Google Shape;550;p39"/>
          <p:cNvSpPr txBox="1"/>
          <p:nvPr/>
        </p:nvSpPr>
        <p:spPr>
          <a:xfrm>
            <a:off x="9469040" y="4421059"/>
            <a:ext cx="1900000" cy="400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GB" sz="1050" b="1" i="0" u="none" strike="noStrike" cap="none">
                <a:solidFill>
                  <a:srgbClr val="FFFFFF"/>
                </a:solidFill>
                <a:latin typeface="Calibri"/>
                <a:ea typeface="Calibri"/>
                <a:cs typeface="Calibri"/>
                <a:sym typeface="Calibri"/>
              </a:rPr>
              <a:t>No cost</a:t>
            </a:r>
            <a:endParaRPr sz="1050" b="1" i="0" u="none" strike="noStrike" cap="none">
              <a:solidFill>
                <a:srgbClr val="FFFFFF"/>
              </a:solidFill>
              <a:latin typeface="Arial"/>
              <a:ea typeface="Arial"/>
              <a:cs typeface="Arial"/>
              <a:sym typeface="Arial"/>
            </a:endParaRPr>
          </a:p>
        </p:txBody>
      </p:sp>
      <p:sp>
        <p:nvSpPr>
          <p:cNvPr id="551" name="Google Shape;551;p39"/>
          <p:cNvSpPr/>
          <p:nvPr/>
        </p:nvSpPr>
        <p:spPr>
          <a:xfrm>
            <a:off x="822960" y="5141059"/>
            <a:ext cx="10546080" cy="780000"/>
          </a:xfrm>
          <a:prstGeom prst="roundRect">
            <a:avLst>
              <a:gd name="adj" fmla="val 6000"/>
            </a:avLst>
          </a:prstGeom>
          <a:solidFill>
            <a:srgbClr val="F8F8FA"/>
          </a:solidFill>
          <a:ln w="9525" cap="flat" cmpd="sng">
            <a:solidFill>
              <a:srgbClr val="E5E7E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2" name="Google Shape;552;p39"/>
          <p:cNvSpPr/>
          <p:nvPr/>
        </p:nvSpPr>
        <p:spPr>
          <a:xfrm>
            <a:off x="972960" y="5301059"/>
            <a:ext cx="460000" cy="460000"/>
          </a:xfrm>
          <a:prstGeom prst="ellipse">
            <a:avLst/>
          </a:prstGeom>
          <a:solidFill>
            <a:srgbClr val="39367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3" name="Google Shape;553;p39"/>
          <p:cNvSpPr txBox="1"/>
          <p:nvPr/>
        </p:nvSpPr>
        <p:spPr>
          <a:xfrm>
            <a:off x="972960" y="5301059"/>
            <a:ext cx="460000" cy="460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Calibri"/>
                <a:ea typeface="Calibri"/>
                <a:cs typeface="Calibri"/>
                <a:sym typeface="Calibri"/>
              </a:rPr>
              <a:t>4</a:t>
            </a:r>
            <a:endParaRPr sz="1300" b="1" i="0" u="none" strike="noStrike" cap="none">
              <a:solidFill>
                <a:srgbClr val="FFFFFF"/>
              </a:solidFill>
              <a:latin typeface="Arial"/>
              <a:ea typeface="Arial"/>
              <a:cs typeface="Arial"/>
              <a:sym typeface="Arial"/>
            </a:endParaRPr>
          </a:p>
        </p:txBody>
      </p:sp>
      <p:sp>
        <p:nvSpPr>
          <p:cNvPr id="554" name="Google Shape;554;p39"/>
          <p:cNvSpPr txBox="1"/>
          <p:nvPr/>
        </p:nvSpPr>
        <p:spPr>
          <a:xfrm>
            <a:off x="1582960" y="5251059"/>
            <a:ext cx="7736080" cy="32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300" b="1" i="0" u="none" strike="noStrike" cap="none">
                <a:solidFill>
                  <a:srgbClr val="000000"/>
                </a:solidFill>
                <a:latin typeface="Calibri"/>
                <a:ea typeface="Calibri"/>
                <a:cs typeface="Calibri"/>
                <a:sym typeface="Calibri"/>
              </a:rPr>
              <a:t>Tableau (visualisation)</a:t>
            </a:r>
            <a:endParaRPr sz="1300" b="1" i="0" u="none" strike="noStrike" cap="none">
              <a:solidFill>
                <a:srgbClr val="000000"/>
              </a:solidFill>
              <a:latin typeface="Calibri"/>
              <a:ea typeface="Calibri"/>
              <a:cs typeface="Calibri"/>
              <a:sym typeface="Calibri"/>
            </a:endParaRPr>
          </a:p>
        </p:txBody>
      </p:sp>
      <p:sp>
        <p:nvSpPr>
          <p:cNvPr id="555" name="Google Shape;555;p39"/>
          <p:cNvSpPr txBox="1"/>
          <p:nvPr/>
        </p:nvSpPr>
        <p:spPr>
          <a:xfrm>
            <a:off x="1582960" y="5581059"/>
            <a:ext cx="7736080" cy="32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GB" sz="1050" b="0" i="0" u="none" strike="noStrike" cap="none">
                <a:solidFill>
                  <a:srgbClr val="6B7280"/>
                </a:solidFill>
                <a:latin typeface="Calibri"/>
                <a:ea typeface="Calibri"/>
                <a:cs typeface="Calibri"/>
                <a:sym typeface="Calibri"/>
              </a:rPr>
              <a:t>CSN is a low-budget charity with ANBI status — qualifies for a free account via TechSoup Nederlands.</a:t>
            </a:r>
            <a:endParaRPr sz="1050" b="0" i="0" u="none" strike="noStrike" cap="none">
              <a:solidFill>
                <a:srgbClr val="6B7280"/>
              </a:solidFill>
              <a:latin typeface="Calibri"/>
              <a:ea typeface="Calibri"/>
              <a:cs typeface="Calibri"/>
              <a:sym typeface="Calibri"/>
            </a:endParaRPr>
          </a:p>
        </p:txBody>
      </p:sp>
      <p:sp>
        <p:nvSpPr>
          <p:cNvPr id="556" name="Google Shape;556;p39"/>
          <p:cNvSpPr/>
          <p:nvPr/>
        </p:nvSpPr>
        <p:spPr>
          <a:xfrm>
            <a:off x="9469040" y="5331059"/>
            <a:ext cx="1900000" cy="400000"/>
          </a:xfrm>
          <a:prstGeom prst="roundRect">
            <a:avLst>
              <a:gd name="adj" fmla="val 50000"/>
            </a:avLst>
          </a:prstGeom>
          <a:solidFill>
            <a:srgbClr val="21AD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7" name="Google Shape;557;p39"/>
          <p:cNvSpPr txBox="1"/>
          <p:nvPr/>
        </p:nvSpPr>
        <p:spPr>
          <a:xfrm>
            <a:off x="9469040" y="5331059"/>
            <a:ext cx="1900000" cy="4000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50"/>
              <a:buFont typeface="Arial"/>
              <a:buNone/>
            </a:pPr>
            <a:r>
              <a:rPr lang="en-GB" sz="1050" b="1" i="0" u="none" strike="noStrike" cap="none">
                <a:solidFill>
                  <a:srgbClr val="FFFFFF"/>
                </a:solidFill>
                <a:latin typeface="Calibri"/>
                <a:ea typeface="Calibri"/>
                <a:cs typeface="Calibri"/>
                <a:sym typeface="Calibri"/>
              </a:rPr>
              <a:t>No cost</a:t>
            </a:r>
            <a:endParaRPr sz="1050" b="1" i="0" u="none" strike="noStrike" cap="none">
              <a:solidFill>
                <a:srgbClr val="FFFFFF"/>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41"/>
          <p:cNvSpPr txBox="1"/>
          <p:nvPr/>
        </p:nvSpPr>
        <p:spPr>
          <a:xfrm>
            <a:off x="822960" y="595585"/>
            <a:ext cx="10546080" cy="62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a:solidFill>
                  <a:srgbClr val="9269A7"/>
                </a:solidFill>
                <a:latin typeface="Playfair Display"/>
                <a:ea typeface="Playfair Display"/>
                <a:cs typeface="Playfair Display"/>
                <a:sym typeface="Playfair Display"/>
              </a:rPr>
              <a:t>One Dataset, Every Doorway</a:t>
            </a:r>
            <a:endParaRPr sz="3400" b="1" i="0" u="none" strike="noStrike" cap="none">
              <a:solidFill>
                <a:srgbClr val="9269A7"/>
              </a:solidFill>
              <a:latin typeface="Playfair Display"/>
              <a:ea typeface="Playfair Display"/>
              <a:cs typeface="Playfair Display"/>
              <a:sym typeface="Playfair Display"/>
            </a:endParaRPr>
          </a:p>
        </p:txBody>
      </p:sp>
      <p:sp>
        <p:nvSpPr>
          <p:cNvPr id="563" name="Google Shape;563;p41"/>
          <p:cNvSpPr txBox="1"/>
          <p:nvPr/>
        </p:nvSpPr>
        <p:spPr>
          <a:xfrm>
            <a:off x="822960" y="1310640"/>
            <a:ext cx="10546080" cy="46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Calibri"/>
                <a:ea typeface="Calibri"/>
                <a:cs typeface="Calibri"/>
                <a:sym typeface="Calibri"/>
              </a:rPr>
              <a:t>The same structured data could power a website, a chatbot, or a mobile app.</a:t>
            </a:r>
            <a:endParaRPr sz="1800" b="0" i="0" u="none" strike="noStrike" cap="none">
              <a:solidFill>
                <a:srgbClr val="000000"/>
              </a:solidFill>
              <a:latin typeface="Calibri"/>
              <a:ea typeface="Calibri"/>
              <a:cs typeface="Calibri"/>
              <a:sym typeface="Calibri"/>
            </a:endParaRPr>
          </a:p>
        </p:txBody>
      </p:sp>
      <p:sp>
        <p:nvSpPr>
          <p:cNvPr id="564" name="Google Shape;564;p41"/>
          <p:cNvSpPr txBox="1"/>
          <p:nvPr/>
        </p:nvSpPr>
        <p:spPr>
          <a:xfrm>
            <a:off x="822960" y="1820000"/>
            <a:ext cx="10546080" cy="30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200" b="1" i="0" u="none" strike="noStrike" cap="none">
                <a:solidFill>
                  <a:srgbClr val="9269A7"/>
                </a:solidFill>
                <a:latin typeface="Calibri"/>
                <a:ea typeface="Calibri"/>
                <a:cs typeface="Calibri"/>
                <a:sym typeface="Calibri"/>
              </a:rPr>
              <a:t>FROM THE BRIEF:  </a:t>
            </a:r>
            <a:r>
              <a:rPr lang="en-GB" sz="1200" b="0" i="0" u="none" strike="noStrike" cap="none">
                <a:solidFill>
                  <a:srgbClr val="6B7280"/>
                </a:solidFill>
                <a:latin typeface="Calibri"/>
                <a:ea typeface="Calibri"/>
                <a:cs typeface="Calibri"/>
                <a:sym typeface="Calibri"/>
              </a:rPr>
              <a:t>"Provide a usable starting point for a future Patient Navigator or chatbot."</a:t>
            </a:r>
            <a:endParaRPr sz="1200" b="0" i="0" u="none" strike="noStrike" cap="none">
              <a:solidFill>
                <a:srgbClr val="6B7280"/>
              </a:solidFill>
              <a:latin typeface="Calibri"/>
              <a:ea typeface="Calibri"/>
              <a:cs typeface="Calibri"/>
              <a:sym typeface="Calibri"/>
            </a:endParaRPr>
          </a:p>
        </p:txBody>
      </p:sp>
      <p:sp>
        <p:nvSpPr>
          <p:cNvPr id="565" name="Google Shape;565;p41"/>
          <p:cNvSpPr/>
          <p:nvPr/>
        </p:nvSpPr>
        <p:spPr>
          <a:xfrm>
            <a:off x="2579960" y="6460000"/>
            <a:ext cx="686000" cy="22000"/>
          </a:xfrm>
          <a:prstGeom prst="roundRect">
            <a:avLst>
              <a:gd name="adj" fmla="val 50000"/>
            </a:avLst>
          </a:prstGeom>
          <a:solidFill>
            <a:srgbClr val="6B7280"/>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6" name="Google Shape;566;p41"/>
          <p:cNvSpPr/>
          <p:nvPr/>
        </p:nvSpPr>
        <p:spPr>
          <a:xfrm>
            <a:off x="1516242" y="2832540"/>
            <a:ext cx="140000" cy="140000"/>
          </a:xfrm>
          <a:prstGeom prst="ellipse">
            <a:avLst/>
          </a:prstGeom>
          <a:solidFill>
            <a:srgbClr val="9269A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7" name="Google Shape;567;p41"/>
          <p:cNvSpPr txBox="1"/>
          <p:nvPr/>
        </p:nvSpPr>
        <p:spPr>
          <a:xfrm>
            <a:off x="1746242" y="2777540"/>
            <a:ext cx="5816080" cy="28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3D2B4E"/>
                </a:solidFill>
                <a:latin typeface="Calibri"/>
                <a:ea typeface="Calibri"/>
                <a:cs typeface="Calibri"/>
                <a:sym typeface="Calibri"/>
              </a:rPr>
              <a:t>Same question, same source</a:t>
            </a:r>
            <a:endParaRPr sz="1400" b="1" i="0" u="none" strike="noStrike" cap="none">
              <a:solidFill>
                <a:srgbClr val="3D2B4E"/>
              </a:solidFill>
              <a:latin typeface="Arial"/>
              <a:ea typeface="Arial"/>
              <a:cs typeface="Arial"/>
              <a:sym typeface="Arial"/>
            </a:endParaRPr>
          </a:p>
        </p:txBody>
      </p:sp>
      <p:sp>
        <p:nvSpPr>
          <p:cNvPr id="568" name="Google Shape;568;p41"/>
          <p:cNvSpPr txBox="1"/>
          <p:nvPr/>
        </p:nvSpPr>
        <p:spPr>
          <a:xfrm>
            <a:off x="1516242" y="3117540"/>
            <a:ext cx="6046080" cy="50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200" b="0" i="0" u="none" strike="noStrike" cap="none">
                <a:solidFill>
                  <a:srgbClr val="6B7280"/>
                </a:solidFill>
                <a:latin typeface="Calibri"/>
                <a:ea typeface="Calibri"/>
                <a:cs typeface="Calibri"/>
                <a:sym typeface="Calibri"/>
              </a:rPr>
              <a:t>The exact match from Dashboard 4, now shown directly to a patient.</a:t>
            </a:r>
            <a:endParaRPr sz="1200" b="0" i="0" u="none" strike="noStrike" cap="none">
              <a:solidFill>
                <a:srgbClr val="6B7280"/>
              </a:solidFill>
              <a:latin typeface="Calibri"/>
              <a:ea typeface="Calibri"/>
              <a:cs typeface="Calibri"/>
              <a:sym typeface="Calibri"/>
            </a:endParaRPr>
          </a:p>
        </p:txBody>
      </p:sp>
      <p:sp>
        <p:nvSpPr>
          <p:cNvPr id="569" name="Google Shape;569;p41"/>
          <p:cNvSpPr/>
          <p:nvPr/>
        </p:nvSpPr>
        <p:spPr>
          <a:xfrm>
            <a:off x="1516242" y="3732540"/>
            <a:ext cx="140000" cy="140000"/>
          </a:xfrm>
          <a:prstGeom prst="ellipse">
            <a:avLst/>
          </a:prstGeom>
          <a:solidFill>
            <a:srgbClr val="9269A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p41"/>
          <p:cNvSpPr txBox="1"/>
          <p:nvPr/>
        </p:nvSpPr>
        <p:spPr>
          <a:xfrm>
            <a:off x="1746242" y="3677540"/>
            <a:ext cx="5816080" cy="28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3D2B4E"/>
                </a:solidFill>
                <a:latin typeface="Calibri"/>
                <a:ea typeface="Calibri"/>
                <a:cs typeface="Calibri"/>
                <a:sym typeface="Calibri"/>
              </a:rPr>
              <a:t>Ask, or browse by tab</a:t>
            </a:r>
            <a:endParaRPr sz="1400" b="1" i="0" u="none" strike="noStrike" cap="none">
              <a:solidFill>
                <a:srgbClr val="3D2B4E"/>
              </a:solidFill>
              <a:latin typeface="Arial"/>
              <a:ea typeface="Arial"/>
              <a:cs typeface="Arial"/>
              <a:sym typeface="Arial"/>
            </a:endParaRPr>
          </a:p>
        </p:txBody>
      </p:sp>
      <p:sp>
        <p:nvSpPr>
          <p:cNvPr id="571" name="Google Shape;571;p41"/>
          <p:cNvSpPr txBox="1"/>
          <p:nvPr/>
        </p:nvSpPr>
        <p:spPr>
          <a:xfrm>
            <a:off x="1516242" y="4017540"/>
            <a:ext cx="6046080" cy="50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200" b="0" i="0" u="none" strike="noStrike" cap="none">
                <a:solidFill>
                  <a:srgbClr val="6B7280"/>
                </a:solidFill>
                <a:latin typeface="Calibri"/>
                <a:ea typeface="Calibri"/>
                <a:cs typeface="Calibri"/>
                <a:sym typeface="Calibri"/>
              </a:rPr>
              <a:t>Free-text search, or jump straight to a stage or source — same dataset either way.</a:t>
            </a:r>
            <a:endParaRPr sz="1200" b="0" i="0" u="none" strike="noStrike" cap="none">
              <a:solidFill>
                <a:srgbClr val="6B7280"/>
              </a:solidFill>
              <a:latin typeface="Calibri"/>
              <a:ea typeface="Calibri"/>
              <a:cs typeface="Calibri"/>
              <a:sym typeface="Calibri"/>
            </a:endParaRPr>
          </a:p>
        </p:txBody>
      </p:sp>
      <p:sp>
        <p:nvSpPr>
          <p:cNvPr id="572" name="Google Shape;572;p41"/>
          <p:cNvSpPr/>
          <p:nvPr/>
        </p:nvSpPr>
        <p:spPr>
          <a:xfrm>
            <a:off x="1516242" y="4632540"/>
            <a:ext cx="140000" cy="140000"/>
          </a:xfrm>
          <a:prstGeom prst="ellipse">
            <a:avLst/>
          </a:prstGeom>
          <a:solidFill>
            <a:srgbClr val="9269A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3" name="Google Shape;573;p41"/>
          <p:cNvSpPr txBox="1"/>
          <p:nvPr/>
        </p:nvSpPr>
        <p:spPr>
          <a:xfrm>
            <a:off x="1746242" y="4577540"/>
            <a:ext cx="5816080" cy="28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GB" sz="1400" b="1" i="0" u="none" strike="noStrike" cap="none">
                <a:solidFill>
                  <a:srgbClr val="3D2B4E"/>
                </a:solidFill>
                <a:latin typeface="Calibri"/>
                <a:ea typeface="Calibri"/>
                <a:cs typeface="Calibri"/>
                <a:sym typeface="Calibri"/>
              </a:rPr>
              <a:t>One dataset, many doors</a:t>
            </a:r>
            <a:endParaRPr sz="1400" b="1" i="0" u="none" strike="noStrike" cap="none">
              <a:solidFill>
                <a:srgbClr val="3D2B4E"/>
              </a:solidFill>
              <a:latin typeface="Arial"/>
              <a:ea typeface="Arial"/>
              <a:cs typeface="Arial"/>
              <a:sym typeface="Arial"/>
            </a:endParaRPr>
          </a:p>
        </p:txBody>
      </p:sp>
      <p:sp>
        <p:nvSpPr>
          <p:cNvPr id="574" name="Google Shape;574;p41"/>
          <p:cNvSpPr txBox="1"/>
          <p:nvPr/>
        </p:nvSpPr>
        <p:spPr>
          <a:xfrm>
            <a:off x="1516242" y="4917540"/>
            <a:ext cx="6046080" cy="50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200" b="0" i="0" u="none" strike="noStrike" cap="none">
                <a:solidFill>
                  <a:srgbClr val="6B7280"/>
                </a:solidFill>
                <a:latin typeface="Calibri"/>
                <a:ea typeface="Calibri"/>
                <a:cs typeface="Calibri"/>
                <a:sym typeface="Calibri"/>
              </a:rPr>
              <a:t>This structured data could equally power a website or chatbot — the app is just one option.</a:t>
            </a:r>
            <a:endParaRPr sz="1200" b="0" i="0" u="none" strike="noStrike" cap="none">
              <a:solidFill>
                <a:srgbClr val="6B7280"/>
              </a:solidFill>
              <a:latin typeface="Calibri"/>
              <a:ea typeface="Calibri"/>
              <a:cs typeface="Calibri"/>
              <a:sym typeface="Calibri"/>
            </a:endParaRPr>
          </a:p>
        </p:txBody>
      </p:sp>
      <p:sp>
        <p:nvSpPr>
          <p:cNvPr id="575" name="Google Shape;575;p41"/>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25</a:t>
            </a:r>
            <a:endParaRPr sz="1400" b="0" i="0" u="none" strike="noStrike" cap="none">
              <a:solidFill>
                <a:srgbClr val="000000"/>
              </a:solidFill>
              <a:latin typeface="Arial"/>
              <a:ea typeface="Arial"/>
              <a:cs typeface="Arial"/>
              <a:sym typeface="Arial"/>
            </a:endParaRPr>
          </a:p>
        </p:txBody>
      </p:sp>
      <p:pic>
        <p:nvPicPr>
          <p:cNvPr id="576" name="CSN_hq.mp4">
            <a:hlinkClick r:id="" action="ppaction://media"/>
          </p:cNvPr>
          <p:cNvPicPr preferRelativeResize="0">
            <a:picLocks noChangeAspect="1"/>
          </p:cNvPicPr>
          <p:nvPr>
            <a:videoFile r:link="rId2"/>
            <p:extLst>
              <p:ext uri="{DAA4B4D4-6D71-4841-9C94-3DE7FCFB9230}">
                <p14:media xmlns:p14="http://schemas.microsoft.com/office/powerpoint/2010/main" r:embed="rId1"/>
              </p:ext>
            </p:extLst>
          </p:nvPr>
        </p:nvPicPr>
        <p:blipFill rotWithShape="1">
          <a:blip r:embed="rId5">
            <a:alphaModFix/>
          </a:blip>
          <a:srcRect/>
          <a:stretch>
            <a:fillRect/>
          </a:stretch>
        </p:blipFill>
        <p:spPr>
          <a:xfrm>
            <a:off x="8538017" y="600178"/>
            <a:ext cx="2749431" cy="5472298"/>
          </a:xfrm>
          <a:prstGeom prst="roundRect">
            <a:avLst>
              <a:gd name="adj" fmla="val 9000"/>
            </a:avLst>
          </a:prstGeom>
          <a:noFill/>
          <a:ln>
            <a:noFill/>
          </a:ln>
        </p:spPr>
      </p:pic>
    </p:spTree>
  </p:cSld>
  <p:clrMapOvr>
    <a:masterClrMapping/>
  </p:clrMapOvr>
  <p:timing>
    <p:tnLst>
      <p:par>
        <p:cTn id="1" dur="indefinite" restart="never" nodeType="tmRoot">
          <p:childTnLst>
            <p:video>
              <p:cMediaNode vol="80000">
                <p:cTn id="2" fill="hold" display="0">
                  <p:stCondLst>
                    <p:cond delay="indefinite"/>
                  </p:stCondLst>
                </p:cTn>
                <p:tgtEl>
                  <p:spTgt spid="576"/>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g3fae1337b98_0_15"/>
          <p:cNvSpPr txBox="1">
            <a:spLocks noGrp="1"/>
          </p:cNvSpPr>
          <p:nvPr>
            <p:ph type="ctrTitle"/>
          </p:nvPr>
        </p:nvSpPr>
        <p:spPr>
          <a:xfrm>
            <a:off x="685800" y="2130425"/>
            <a:ext cx="10416988" cy="1470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1800"/>
              <a:buNone/>
            </a:pPr>
            <a:r>
              <a:rPr lang="en-GB" dirty="0"/>
              <a:t>Old slides beyond here.</a:t>
            </a:r>
            <a:br>
              <a:rPr lang="en-GB" dirty="0"/>
            </a:br>
            <a:r>
              <a:rPr lang="en-GB" dirty="0"/>
              <a:t>Can be deleted if we decide not to use them.</a:t>
            </a:r>
            <a:endParaRPr dirty="0"/>
          </a:p>
        </p:txBody>
      </p:sp>
      <p:sp>
        <p:nvSpPr>
          <p:cNvPr id="582" name="Google Shape;582;g3fae1337b98_0_1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p>
            <a:pPr marL="457200" lvl="0" indent="-431800" algn="ctr" rtl="0">
              <a:lnSpc>
                <a:spcPct val="100000"/>
              </a:lnSpc>
              <a:spcBef>
                <a:spcPts val="640"/>
              </a:spcBef>
              <a:spcAft>
                <a:spcPts val="0"/>
              </a:spcAft>
              <a:buClr>
                <a:srgbClr val="888888"/>
              </a:buClr>
              <a:buSzPts val="3200"/>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34"/>
        <p:cNvGrpSpPr/>
        <p:nvPr/>
      </p:nvGrpSpPr>
      <p:grpSpPr>
        <a:xfrm>
          <a:off x="0" y="0"/>
          <a:ext cx="0" cy="0"/>
          <a:chOff x="0" y="0"/>
          <a:chExt cx="0" cy="0"/>
        </a:xfrm>
      </p:grpSpPr>
      <p:sp>
        <p:nvSpPr>
          <p:cNvPr id="435" name="Google Shape;435;p35"/>
          <p:cNvSpPr txBox="1"/>
          <p:nvPr/>
        </p:nvSpPr>
        <p:spPr>
          <a:xfrm>
            <a:off x="822960" y="595585"/>
            <a:ext cx="10546080" cy="62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3400" b="1" i="0" u="none" strike="noStrike" cap="none">
                <a:solidFill>
                  <a:srgbClr val="9269A7"/>
                </a:solidFill>
                <a:latin typeface="Playfair Display"/>
                <a:ea typeface="Playfair Display"/>
                <a:cs typeface="Playfair Display"/>
                <a:sym typeface="Playfair Display"/>
              </a:rPr>
              <a:t>Drilling Into One Question</a:t>
            </a:r>
            <a:endParaRPr sz="3400" b="1" i="0" u="none" strike="noStrike" cap="none">
              <a:solidFill>
                <a:srgbClr val="9269A7"/>
              </a:solidFill>
              <a:latin typeface="Playfair Display"/>
              <a:ea typeface="Playfair Display"/>
              <a:cs typeface="Playfair Display"/>
              <a:sym typeface="Playfair Display"/>
            </a:endParaRPr>
          </a:p>
        </p:txBody>
      </p:sp>
      <p:sp>
        <p:nvSpPr>
          <p:cNvPr id="436" name="Google Shape;436;p35"/>
          <p:cNvSpPr txBox="1"/>
          <p:nvPr/>
        </p:nvSpPr>
        <p:spPr>
          <a:xfrm>
            <a:off x="822655" y="1598560"/>
            <a:ext cx="10546080" cy="460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0" i="0" u="none" strike="noStrike" cap="none" dirty="0">
                <a:solidFill>
                  <a:srgbClr val="000000"/>
                </a:solidFill>
                <a:latin typeface="Calibri"/>
                <a:ea typeface="Calibri"/>
                <a:cs typeface="Calibri"/>
                <a:sym typeface="Calibri"/>
              </a:rPr>
              <a:t>One question, filtered — its full source trail appears instantly.</a:t>
            </a:r>
            <a:endParaRPr sz="1800" b="0" i="0" u="none" strike="noStrike" cap="none" dirty="0">
              <a:solidFill>
                <a:srgbClr val="000000"/>
              </a:solidFill>
              <a:latin typeface="Calibri"/>
              <a:ea typeface="Calibri"/>
              <a:cs typeface="Calibri"/>
              <a:sym typeface="Calibri"/>
            </a:endParaRPr>
          </a:p>
        </p:txBody>
      </p:sp>
      <p:sp>
        <p:nvSpPr>
          <p:cNvPr id="437" name="Google Shape;437;p35"/>
          <p:cNvSpPr txBox="1"/>
          <p:nvPr/>
        </p:nvSpPr>
        <p:spPr>
          <a:xfrm>
            <a:off x="822960" y="1339693"/>
            <a:ext cx="10546080"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600" b="1" i="0" u="none" strike="noStrike" cap="none" dirty="0">
                <a:solidFill>
                  <a:srgbClr val="9269A7"/>
                </a:solidFill>
                <a:latin typeface="Calibri"/>
                <a:ea typeface="Calibri"/>
                <a:cs typeface="Calibri"/>
                <a:sym typeface="Calibri"/>
              </a:rPr>
              <a:t>BRIEF QUESTION:  </a:t>
            </a:r>
            <a:r>
              <a:rPr lang="en-GB" sz="1600" b="0" i="0" u="none" strike="noStrike" cap="none" dirty="0">
                <a:solidFill>
                  <a:srgbClr val="6B7280"/>
                </a:solidFill>
                <a:latin typeface="Calibri"/>
                <a:ea typeface="Calibri"/>
                <a:cs typeface="Calibri"/>
                <a:sym typeface="Calibri"/>
              </a:rPr>
              <a:t>“How should content be tagged so it can be retrieved by topic, stakeholder, action, and source?”</a:t>
            </a:r>
            <a:endParaRPr sz="1600" b="0" i="0" u="none" strike="noStrike" cap="none" dirty="0">
              <a:solidFill>
                <a:srgbClr val="6B7280"/>
              </a:solidFill>
              <a:latin typeface="Calibri"/>
              <a:ea typeface="Calibri"/>
              <a:cs typeface="Calibri"/>
              <a:sym typeface="Calibri"/>
            </a:endParaRPr>
          </a:p>
        </p:txBody>
      </p:sp>
      <p:sp>
        <p:nvSpPr>
          <p:cNvPr id="438" name="Google Shape;438;p35"/>
          <p:cNvSpPr/>
          <p:nvPr/>
        </p:nvSpPr>
        <p:spPr>
          <a:xfrm>
            <a:off x="2374679" y="2150000"/>
            <a:ext cx="7442642" cy="4150000"/>
          </a:xfrm>
          <a:prstGeom prst="roundRect">
            <a:avLst>
              <a:gd name="adj" fmla="val 3000"/>
            </a:avLst>
          </a:prstGeom>
          <a:solidFill>
            <a:srgbClr val="FFFFFF"/>
          </a:solidFill>
          <a:ln>
            <a:noFill/>
          </a:ln>
          <a:effectLst>
            <a:outerShdw blurRad="90000" dist="30000" dir="5400000" rotWithShape="0">
              <a:srgbClr val="000000">
                <a:alpha val="2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9" name="Google Shape;439;p35"/>
          <p:cNvSpPr/>
          <p:nvPr/>
        </p:nvSpPr>
        <p:spPr>
          <a:xfrm>
            <a:off x="2404679" y="2180000"/>
            <a:ext cx="7382642" cy="290040"/>
          </a:xfrm>
          <a:prstGeom prst="rect">
            <a:avLst/>
          </a:prstGeom>
          <a:solidFill>
            <a:srgbClr val="1A1F5C"/>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0" name="Google Shape;440;p35"/>
          <p:cNvSpPr/>
          <p:nvPr/>
        </p:nvSpPr>
        <p:spPr>
          <a:xfrm>
            <a:off x="2557559" y="2268872"/>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1" name="Google Shape;441;p35"/>
          <p:cNvSpPr/>
          <p:nvPr/>
        </p:nvSpPr>
        <p:spPr>
          <a:xfrm>
            <a:off x="2708435" y="2268872"/>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 name="Google Shape;442;p35"/>
          <p:cNvSpPr/>
          <p:nvPr/>
        </p:nvSpPr>
        <p:spPr>
          <a:xfrm>
            <a:off x="2859311" y="2268872"/>
            <a:ext cx="82296" cy="82296"/>
          </a:xfrm>
          <a:prstGeom prst="ellipse">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 name="Google Shape;443;p35"/>
          <p:cNvSpPr txBox="1"/>
          <p:nvPr/>
        </p:nvSpPr>
        <p:spPr>
          <a:xfrm>
            <a:off x="3010187" y="2150000"/>
            <a:ext cx="5407134" cy="32004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a:solidFill>
                  <a:srgbClr val="FFFFFF"/>
                </a:solidFill>
                <a:latin typeface="Calibri"/>
                <a:ea typeface="Calibri"/>
                <a:cs typeface="Calibri"/>
                <a:sym typeface="Calibri"/>
              </a:rPr>
              <a:t>CSN_DATASHEET.twb</a:t>
            </a:r>
            <a:endParaRPr sz="1300" b="1" i="0" u="none" strike="noStrike" cap="none">
              <a:solidFill>
                <a:srgbClr val="FFFFFF"/>
              </a:solidFill>
              <a:latin typeface="Arial"/>
              <a:ea typeface="Arial"/>
              <a:cs typeface="Arial"/>
              <a:sym typeface="Arial"/>
            </a:endParaRPr>
          </a:p>
        </p:txBody>
      </p:sp>
      <p:sp>
        <p:nvSpPr>
          <p:cNvPr id="444" name="Google Shape;444;p35"/>
          <p:cNvSpPr/>
          <p:nvPr/>
        </p:nvSpPr>
        <p:spPr>
          <a:xfrm>
            <a:off x="8079961" y="2195720"/>
            <a:ext cx="1600200" cy="228600"/>
          </a:xfrm>
          <a:prstGeom prst="roundRect">
            <a:avLst>
              <a:gd name="adj" fmla="val 50000"/>
            </a:avLst>
          </a:pr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5" name="Google Shape;445;p35"/>
          <p:cNvSpPr txBox="1"/>
          <p:nvPr/>
        </p:nvSpPr>
        <p:spPr>
          <a:xfrm>
            <a:off x="8079961" y="2195720"/>
            <a:ext cx="1600200" cy="2286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GB" sz="1000" b="1" i="0" u="none" strike="noStrike" cap="none">
                <a:solidFill>
                  <a:srgbClr val="1A1F5C"/>
                </a:solidFill>
                <a:latin typeface="Calibri"/>
                <a:ea typeface="Calibri"/>
                <a:cs typeface="Calibri"/>
                <a:sym typeface="Calibri"/>
              </a:rPr>
              <a:t>DETAIL VIEW</a:t>
            </a:r>
            <a:endParaRPr sz="1000" b="1" i="0" u="none" strike="noStrike" cap="none">
              <a:solidFill>
                <a:srgbClr val="1A1F5C"/>
              </a:solidFill>
              <a:latin typeface="Arial"/>
              <a:ea typeface="Arial"/>
              <a:cs typeface="Arial"/>
              <a:sym typeface="Arial"/>
            </a:endParaRPr>
          </a:p>
        </p:txBody>
      </p:sp>
      <p:pic>
        <p:nvPicPr>
          <p:cNvPr id="446" name="Google Shape;446;p35" descr="Excel screenshot"/>
          <p:cNvPicPr preferRelativeResize="0"/>
          <p:nvPr/>
        </p:nvPicPr>
        <p:blipFill rotWithShape="1">
          <a:blip r:embed="rId3">
            <a:alphaModFix/>
          </a:blip>
          <a:srcRect/>
          <a:stretch/>
        </p:blipFill>
        <p:spPr>
          <a:xfrm>
            <a:off x="2511839" y="2607200"/>
            <a:ext cx="7168322" cy="3555640"/>
          </a:xfrm>
          <a:prstGeom prst="rect">
            <a:avLst/>
          </a:prstGeom>
          <a:noFill/>
          <a:ln>
            <a:noFill/>
          </a:ln>
        </p:spPr>
      </p:pic>
      <p:sp>
        <p:nvSpPr>
          <p:cNvPr id="447" name="Google Shape;447;p35"/>
          <p:cNvSpPr/>
          <p:nvPr/>
        </p:nvSpPr>
        <p:spPr>
          <a:xfrm>
            <a:off x="2941607" y="6428872"/>
            <a:ext cx="137160" cy="137160"/>
          </a:xfrm>
          <a:prstGeom prst="ellipse">
            <a:avLst/>
          </a:prstGeom>
          <a:solidFill>
            <a:srgbClr val="9269A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 name="Google Shape;448;p35"/>
          <p:cNvSpPr txBox="1"/>
          <p:nvPr/>
        </p:nvSpPr>
        <p:spPr>
          <a:xfrm>
            <a:off x="3170207" y="6388872"/>
            <a:ext cx="31714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a:solidFill>
                  <a:srgbClr val="9269A7"/>
                </a:solidFill>
                <a:latin typeface="Calibri"/>
                <a:ea typeface="Calibri"/>
                <a:cs typeface="Calibri"/>
                <a:sym typeface="Calibri"/>
              </a:rPr>
              <a:t>Filtered to one community question</a:t>
            </a:r>
            <a:endParaRPr sz="1300" b="1" i="0" u="none" strike="noStrike" cap="none">
              <a:solidFill>
                <a:srgbClr val="9269A7"/>
              </a:solidFill>
              <a:latin typeface="Arial"/>
              <a:ea typeface="Arial"/>
              <a:cs typeface="Arial"/>
              <a:sym typeface="Arial"/>
            </a:endParaRPr>
          </a:p>
        </p:txBody>
      </p:sp>
      <p:sp>
        <p:nvSpPr>
          <p:cNvPr id="449" name="Google Shape;449;p35"/>
          <p:cNvSpPr/>
          <p:nvPr/>
        </p:nvSpPr>
        <p:spPr>
          <a:xfrm>
            <a:off x="6541607" y="6428872"/>
            <a:ext cx="137160" cy="137160"/>
          </a:xfrm>
          <a:prstGeom prst="ellipse">
            <a:avLst/>
          </a:prstGeom>
          <a:solidFill>
            <a:srgbClr val="9269A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 name="Google Shape;450;p35"/>
          <p:cNvSpPr txBox="1"/>
          <p:nvPr/>
        </p:nvSpPr>
        <p:spPr>
          <a:xfrm>
            <a:off x="6770207" y="6388872"/>
            <a:ext cx="31714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GB" sz="1300" b="1" i="0" u="none" strike="noStrike" cap="none">
                <a:solidFill>
                  <a:srgbClr val="9269A7"/>
                </a:solidFill>
                <a:latin typeface="Calibri"/>
                <a:ea typeface="Calibri"/>
                <a:cs typeface="Calibri"/>
                <a:sym typeface="Calibri"/>
              </a:rPr>
              <a:t>Hover any row for the full citation</a:t>
            </a:r>
            <a:endParaRPr sz="1300" b="1" i="0" u="none" strike="noStrike" cap="none">
              <a:solidFill>
                <a:srgbClr val="9269A7"/>
              </a:solidFill>
              <a:latin typeface="Arial"/>
              <a:ea typeface="Arial"/>
              <a:cs typeface="Arial"/>
              <a:sym typeface="Arial"/>
            </a:endParaRPr>
          </a:p>
        </p:txBody>
      </p:sp>
      <p:sp>
        <p:nvSpPr>
          <p:cNvPr id="451" name="Google Shape;451;p35"/>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18</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6">
          <a:extLst>
            <a:ext uri="{FF2B5EF4-FFF2-40B4-BE49-F238E27FC236}">
              <a16:creationId xmlns:a16="http://schemas.microsoft.com/office/drawing/2014/main" id="{95C78992-7869-83AB-64AC-133B81428C9A}"/>
            </a:ext>
          </a:extLst>
        </p:cNvPr>
        <p:cNvGrpSpPr/>
        <p:nvPr/>
      </p:nvGrpSpPr>
      <p:grpSpPr>
        <a:xfrm>
          <a:off x="0" y="0"/>
          <a:ext cx="0" cy="0"/>
          <a:chOff x="0" y="0"/>
          <a:chExt cx="0" cy="0"/>
        </a:xfrm>
      </p:grpSpPr>
      <p:sp>
        <p:nvSpPr>
          <p:cNvPr id="137" name="Google Shape;137;p3">
            <a:extLst>
              <a:ext uri="{FF2B5EF4-FFF2-40B4-BE49-F238E27FC236}">
                <a16:creationId xmlns:a16="http://schemas.microsoft.com/office/drawing/2014/main" id="{AE43C2CE-E0DA-EF3F-F2E6-C07655420EED}"/>
              </a:ext>
            </a:extLst>
          </p:cNvPr>
          <p:cNvSpPr/>
          <p:nvPr/>
        </p:nvSpPr>
        <p:spPr>
          <a:xfrm>
            <a:off x="7018534" y="1838683"/>
            <a:ext cx="3618822" cy="523213"/>
          </a:xfrm>
          <a:prstGeom prst="roundRect">
            <a:avLst>
              <a:gd name="adj" fmla="val 3646"/>
            </a:avLst>
          </a:prstGeom>
          <a:solidFill>
            <a:srgbClr val="9269A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8" name="Google Shape;138;p3">
            <a:extLst>
              <a:ext uri="{FF2B5EF4-FFF2-40B4-BE49-F238E27FC236}">
                <a16:creationId xmlns:a16="http://schemas.microsoft.com/office/drawing/2014/main" id="{10D0DF01-8720-9DCC-EB05-367EECFFC90E}"/>
              </a:ext>
            </a:extLst>
          </p:cNvPr>
          <p:cNvSpPr/>
          <p:nvPr/>
        </p:nvSpPr>
        <p:spPr>
          <a:xfrm>
            <a:off x="2115592" y="1828474"/>
            <a:ext cx="2424508" cy="523213"/>
          </a:xfrm>
          <a:prstGeom prst="roundRect">
            <a:avLst>
              <a:gd name="adj" fmla="val 3646"/>
            </a:avLst>
          </a:prstGeom>
          <a:solidFill>
            <a:srgbClr val="9269A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9" name="Google Shape;139;p3">
            <a:extLst>
              <a:ext uri="{FF2B5EF4-FFF2-40B4-BE49-F238E27FC236}">
                <a16:creationId xmlns:a16="http://schemas.microsoft.com/office/drawing/2014/main" id="{649CEF18-8DB6-2CC9-1A5D-13930329183E}"/>
              </a:ext>
            </a:extLst>
          </p:cNvPr>
          <p:cNvSpPr/>
          <p:nvPr/>
        </p:nvSpPr>
        <p:spPr>
          <a:xfrm>
            <a:off x="824251" y="2351530"/>
            <a:ext cx="5044869" cy="3678969"/>
          </a:xfrm>
          <a:prstGeom prst="roundRect">
            <a:avLst>
              <a:gd name="adj" fmla="val 3646"/>
            </a:avLst>
          </a:prstGeom>
          <a:noFill/>
          <a:ln w="28575" cap="flat" cmpd="sng">
            <a:solidFill>
              <a:srgbClr val="9269A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0" name="Google Shape;140;p3">
            <a:extLst>
              <a:ext uri="{FF2B5EF4-FFF2-40B4-BE49-F238E27FC236}">
                <a16:creationId xmlns:a16="http://schemas.microsoft.com/office/drawing/2014/main" id="{F6DE408E-0588-501C-1D64-356AD8328BE9}"/>
              </a:ext>
            </a:extLst>
          </p:cNvPr>
          <p:cNvSpPr txBox="1"/>
          <p:nvPr/>
        </p:nvSpPr>
        <p:spPr>
          <a:xfrm>
            <a:off x="822960" y="595585"/>
            <a:ext cx="9144000" cy="52322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GB" sz="3400" b="1" i="0" u="none" strike="noStrike" cap="none" dirty="0">
                <a:solidFill>
                  <a:srgbClr val="5F497A"/>
                </a:solidFill>
                <a:latin typeface="Playfair Display"/>
                <a:ea typeface="Playfair Display"/>
                <a:cs typeface="Playfair Display"/>
                <a:sym typeface="Playfair Display"/>
              </a:rPr>
              <a:t>Background</a:t>
            </a:r>
            <a:endParaRPr sz="3400" b="1" i="0" u="none" strike="noStrike" cap="none" dirty="0">
              <a:solidFill>
                <a:srgbClr val="5F497A"/>
              </a:solidFill>
              <a:latin typeface="Playfair Display"/>
              <a:ea typeface="Playfair Display"/>
              <a:cs typeface="Playfair Display"/>
              <a:sym typeface="Playfair Display"/>
            </a:endParaRPr>
          </a:p>
        </p:txBody>
      </p:sp>
      <p:cxnSp>
        <p:nvCxnSpPr>
          <p:cNvPr id="141" name="Google Shape;141;p3">
            <a:extLst>
              <a:ext uri="{FF2B5EF4-FFF2-40B4-BE49-F238E27FC236}">
                <a16:creationId xmlns:a16="http://schemas.microsoft.com/office/drawing/2014/main" id="{1E33DF98-DEC5-7B05-F376-DDFF2E35D65A}"/>
              </a:ext>
            </a:extLst>
          </p:cNvPr>
          <p:cNvCxnSpPr/>
          <p:nvPr/>
        </p:nvCxnSpPr>
        <p:spPr>
          <a:xfrm>
            <a:off x="868680" y="1325880"/>
            <a:ext cx="1188720" cy="0"/>
          </a:xfrm>
          <a:prstGeom prst="straightConnector1">
            <a:avLst/>
          </a:prstGeom>
          <a:noFill/>
          <a:ln w="28575" cap="flat" cmpd="sng">
            <a:solidFill>
              <a:srgbClr val="6C5990"/>
            </a:solidFill>
            <a:prstDash val="solid"/>
            <a:round/>
            <a:headEnd type="none" w="sm" len="sm"/>
            <a:tailEnd type="none" w="sm" len="sm"/>
          </a:ln>
          <a:effectLst>
            <a:outerShdw blurRad="40000" dist="20000" dir="5400000" rotWithShape="0">
              <a:srgbClr val="000000">
                <a:alpha val="38039"/>
              </a:srgbClr>
            </a:outerShdw>
          </a:effectLst>
        </p:spPr>
      </p:cxnSp>
      <p:sp>
        <p:nvSpPr>
          <p:cNvPr id="142" name="Google Shape;142;p3">
            <a:extLst>
              <a:ext uri="{FF2B5EF4-FFF2-40B4-BE49-F238E27FC236}">
                <a16:creationId xmlns:a16="http://schemas.microsoft.com/office/drawing/2014/main" id="{D9649211-24D1-DAF6-ABA2-AA9313A6AF6E}"/>
              </a:ext>
            </a:extLst>
          </p:cNvPr>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3</a:t>
            </a:r>
            <a:endParaRPr sz="1400" b="0" i="0" u="none" strike="noStrike" cap="none">
              <a:solidFill>
                <a:srgbClr val="000000"/>
              </a:solidFill>
              <a:latin typeface="Arial"/>
              <a:ea typeface="Arial"/>
              <a:cs typeface="Arial"/>
              <a:sym typeface="Arial"/>
            </a:endParaRPr>
          </a:p>
        </p:txBody>
      </p:sp>
      <p:sp>
        <p:nvSpPr>
          <p:cNvPr id="143" name="Google Shape;143;p3">
            <a:extLst>
              <a:ext uri="{FF2B5EF4-FFF2-40B4-BE49-F238E27FC236}">
                <a16:creationId xmlns:a16="http://schemas.microsoft.com/office/drawing/2014/main" id="{3AA04B0A-CBD0-8ACD-2080-0163D416C4A5}"/>
              </a:ext>
            </a:extLst>
          </p:cNvPr>
          <p:cNvSpPr/>
          <p:nvPr/>
        </p:nvSpPr>
        <p:spPr>
          <a:xfrm>
            <a:off x="6299930" y="2351529"/>
            <a:ext cx="5044869" cy="3678970"/>
          </a:xfrm>
          <a:prstGeom prst="roundRect">
            <a:avLst>
              <a:gd name="adj" fmla="val 3646"/>
            </a:avLst>
          </a:prstGeom>
          <a:noFill/>
          <a:ln w="28575" cap="flat" cmpd="sng">
            <a:solidFill>
              <a:srgbClr val="9269A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4" name="Google Shape;144;p3">
            <a:extLst>
              <a:ext uri="{FF2B5EF4-FFF2-40B4-BE49-F238E27FC236}">
                <a16:creationId xmlns:a16="http://schemas.microsoft.com/office/drawing/2014/main" id="{D7F086E0-7B5F-3D89-5191-6ECD1108E6FD}"/>
              </a:ext>
            </a:extLst>
          </p:cNvPr>
          <p:cNvSpPr/>
          <p:nvPr/>
        </p:nvSpPr>
        <p:spPr>
          <a:xfrm>
            <a:off x="6824193" y="1847861"/>
            <a:ext cx="4007503" cy="640080"/>
          </a:xfrm>
          <a:prstGeom prst="rect">
            <a:avLst/>
          </a:prstGeom>
          <a:noFill/>
          <a:ln>
            <a:noFill/>
          </a:ln>
        </p:spPr>
        <p:txBody>
          <a:bodyPr spcFirstLastPara="1" wrap="square" lIns="91425" tIns="45700" rIns="91425" bIns="45700" anchor="ctr" anchorCtr="0">
            <a:noAutofit/>
          </a:bodyPr>
          <a:lstStyle/>
          <a:p>
            <a:pPr marL="0" marR="0" lvl="0" indent="0" algn="ctr" rtl="0">
              <a:lnSpc>
                <a:spcPct val="53571"/>
              </a:lnSpc>
              <a:spcBef>
                <a:spcPts val="0"/>
              </a:spcBef>
              <a:spcAft>
                <a:spcPts val="0"/>
              </a:spcAft>
              <a:buClr>
                <a:schemeClr val="lt1"/>
              </a:buClr>
              <a:buSzPts val="2800"/>
              <a:buFont typeface="Cambria"/>
              <a:buNone/>
            </a:pPr>
            <a:r>
              <a:rPr lang="en-GB" sz="2800" b="1" i="0" u="none" strike="noStrike" cap="none">
                <a:solidFill>
                  <a:schemeClr val="lt1"/>
                </a:solidFill>
                <a:latin typeface="Cambria"/>
                <a:ea typeface="Cambria"/>
                <a:cs typeface="Cambria"/>
                <a:sym typeface="Cambria"/>
              </a:rPr>
              <a:t>Current Challenges:</a:t>
            </a:r>
            <a:endParaRPr sz="2800" b="0" i="0" u="none" strike="noStrike" cap="none">
              <a:solidFill>
                <a:schemeClr val="lt1"/>
              </a:solidFill>
              <a:latin typeface="Cambria"/>
              <a:ea typeface="Cambria"/>
              <a:cs typeface="Cambria"/>
              <a:sym typeface="Cambria"/>
            </a:endParaRPr>
          </a:p>
        </p:txBody>
      </p:sp>
      <p:sp>
        <p:nvSpPr>
          <p:cNvPr id="145" name="Google Shape;145;p3">
            <a:extLst>
              <a:ext uri="{FF2B5EF4-FFF2-40B4-BE49-F238E27FC236}">
                <a16:creationId xmlns:a16="http://schemas.microsoft.com/office/drawing/2014/main" id="{48BA8E2E-F7B5-C003-C8CA-38ADEDEC195F}"/>
              </a:ext>
            </a:extLst>
          </p:cNvPr>
          <p:cNvSpPr/>
          <p:nvPr/>
        </p:nvSpPr>
        <p:spPr>
          <a:xfrm>
            <a:off x="2101056" y="1891891"/>
            <a:ext cx="2482701" cy="523220"/>
          </a:xfrm>
          <a:prstGeom prst="rect">
            <a:avLst/>
          </a:prstGeom>
          <a:noFill/>
          <a:ln>
            <a:noFill/>
          </a:ln>
        </p:spPr>
        <p:txBody>
          <a:bodyPr spcFirstLastPara="1" wrap="square" lIns="91425" tIns="45700" rIns="91425" bIns="45700" anchor="ctr" anchorCtr="0">
            <a:noAutofit/>
          </a:bodyPr>
          <a:lstStyle/>
          <a:p>
            <a:pPr marL="0" marR="0" lvl="0" indent="0" algn="ctr" rtl="0">
              <a:lnSpc>
                <a:spcPct val="53571"/>
              </a:lnSpc>
              <a:spcBef>
                <a:spcPts val="0"/>
              </a:spcBef>
              <a:spcAft>
                <a:spcPts val="0"/>
              </a:spcAft>
              <a:buClr>
                <a:schemeClr val="lt1"/>
              </a:buClr>
              <a:buSzPts val="2800"/>
              <a:buFont typeface="Cambria"/>
              <a:buNone/>
            </a:pPr>
            <a:r>
              <a:rPr lang="en-GB" sz="2800" b="1" i="0" u="none" strike="noStrike" cap="none">
                <a:solidFill>
                  <a:schemeClr val="lt1"/>
                </a:solidFill>
                <a:latin typeface="Cambria"/>
                <a:ea typeface="Cambria"/>
                <a:cs typeface="Cambria"/>
                <a:sym typeface="Cambria"/>
              </a:rPr>
              <a:t>Who are CSN?</a:t>
            </a:r>
            <a:endParaRPr sz="2800" b="0" i="0" u="none" strike="noStrike" cap="none">
              <a:solidFill>
                <a:schemeClr val="lt1"/>
              </a:solidFill>
              <a:latin typeface="Cambria"/>
              <a:ea typeface="Cambria"/>
              <a:cs typeface="Cambria"/>
              <a:sym typeface="Cambria"/>
            </a:endParaRPr>
          </a:p>
        </p:txBody>
      </p:sp>
      <p:sp>
        <p:nvSpPr>
          <p:cNvPr id="146" name="Google Shape;146;p3">
            <a:extLst>
              <a:ext uri="{FF2B5EF4-FFF2-40B4-BE49-F238E27FC236}">
                <a16:creationId xmlns:a16="http://schemas.microsoft.com/office/drawing/2014/main" id="{F3E5568F-A55C-85E4-2F67-07AE5E71A99E}"/>
              </a:ext>
            </a:extLst>
          </p:cNvPr>
          <p:cNvSpPr/>
          <p:nvPr/>
        </p:nvSpPr>
        <p:spPr>
          <a:xfrm>
            <a:off x="1134787" y="2604284"/>
            <a:ext cx="4403568" cy="859365"/>
          </a:xfrm>
          <a:prstGeom prst="roundRect">
            <a:avLst>
              <a:gd name="adj" fmla="val 3646"/>
            </a:avLst>
          </a:prstGeom>
          <a:solidFill>
            <a:schemeClr val="lt1"/>
          </a:solidFill>
          <a:ln w="28575" cap="flat" cmpd="sng">
            <a:solidFill>
              <a:srgbClr val="9269A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7" name="Google Shape;147;p3">
            <a:extLst>
              <a:ext uri="{FF2B5EF4-FFF2-40B4-BE49-F238E27FC236}">
                <a16:creationId xmlns:a16="http://schemas.microsoft.com/office/drawing/2014/main" id="{C95F97C0-3D17-20B6-B271-291E2EE1685B}"/>
              </a:ext>
            </a:extLst>
          </p:cNvPr>
          <p:cNvSpPr/>
          <p:nvPr/>
        </p:nvSpPr>
        <p:spPr>
          <a:xfrm>
            <a:off x="1134786" y="3640592"/>
            <a:ext cx="4403569" cy="1204331"/>
          </a:xfrm>
          <a:prstGeom prst="roundRect">
            <a:avLst>
              <a:gd name="adj" fmla="val 3646"/>
            </a:avLst>
          </a:prstGeom>
          <a:solidFill>
            <a:schemeClr val="lt1"/>
          </a:solidFill>
          <a:ln w="28575" cap="flat" cmpd="sng">
            <a:solidFill>
              <a:srgbClr val="9269A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8" name="Google Shape;148;p3">
            <a:extLst>
              <a:ext uri="{FF2B5EF4-FFF2-40B4-BE49-F238E27FC236}">
                <a16:creationId xmlns:a16="http://schemas.microsoft.com/office/drawing/2014/main" id="{3F0C0D41-C1BD-A189-FBDA-7FC0E9E368E7}"/>
              </a:ext>
            </a:extLst>
          </p:cNvPr>
          <p:cNvSpPr/>
          <p:nvPr/>
        </p:nvSpPr>
        <p:spPr>
          <a:xfrm>
            <a:off x="1146459" y="5003151"/>
            <a:ext cx="4391896" cy="812089"/>
          </a:xfrm>
          <a:prstGeom prst="roundRect">
            <a:avLst>
              <a:gd name="adj" fmla="val 3646"/>
            </a:avLst>
          </a:prstGeom>
          <a:solidFill>
            <a:schemeClr val="lt1"/>
          </a:solidFill>
          <a:ln w="28575" cap="flat" cmpd="sng">
            <a:solidFill>
              <a:srgbClr val="9269A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9" name="Google Shape;149;p3">
            <a:extLst>
              <a:ext uri="{FF2B5EF4-FFF2-40B4-BE49-F238E27FC236}">
                <a16:creationId xmlns:a16="http://schemas.microsoft.com/office/drawing/2014/main" id="{B1BE5792-03A4-40B0-133C-948759945C33}"/>
              </a:ext>
            </a:extLst>
          </p:cNvPr>
          <p:cNvSpPr/>
          <p:nvPr/>
        </p:nvSpPr>
        <p:spPr>
          <a:xfrm>
            <a:off x="6571049" y="2603619"/>
            <a:ext cx="4474492" cy="815500"/>
          </a:xfrm>
          <a:prstGeom prst="roundRect">
            <a:avLst>
              <a:gd name="adj" fmla="val 3646"/>
            </a:avLst>
          </a:prstGeom>
          <a:solidFill>
            <a:schemeClr val="lt1"/>
          </a:solidFill>
          <a:ln w="28575" cap="flat" cmpd="sng">
            <a:solidFill>
              <a:srgbClr val="9269A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0" name="Google Shape;150;p3">
            <a:extLst>
              <a:ext uri="{FF2B5EF4-FFF2-40B4-BE49-F238E27FC236}">
                <a16:creationId xmlns:a16="http://schemas.microsoft.com/office/drawing/2014/main" id="{06AFEAF8-2C4E-59C1-ECE7-337D2A4B0DB1}"/>
              </a:ext>
            </a:extLst>
          </p:cNvPr>
          <p:cNvSpPr/>
          <p:nvPr/>
        </p:nvSpPr>
        <p:spPr>
          <a:xfrm>
            <a:off x="6571049" y="3761580"/>
            <a:ext cx="4474492" cy="815500"/>
          </a:xfrm>
          <a:prstGeom prst="roundRect">
            <a:avLst>
              <a:gd name="adj" fmla="val 3646"/>
            </a:avLst>
          </a:prstGeom>
          <a:solidFill>
            <a:schemeClr val="lt1"/>
          </a:solidFill>
          <a:ln w="28575" cap="flat" cmpd="sng">
            <a:solidFill>
              <a:srgbClr val="9269A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1" name="Google Shape;151;p3">
            <a:extLst>
              <a:ext uri="{FF2B5EF4-FFF2-40B4-BE49-F238E27FC236}">
                <a16:creationId xmlns:a16="http://schemas.microsoft.com/office/drawing/2014/main" id="{FDFBC0B0-6792-0C63-830D-8FB298773A16}"/>
              </a:ext>
            </a:extLst>
          </p:cNvPr>
          <p:cNvSpPr/>
          <p:nvPr/>
        </p:nvSpPr>
        <p:spPr>
          <a:xfrm>
            <a:off x="6571049" y="4850508"/>
            <a:ext cx="4474492" cy="815500"/>
          </a:xfrm>
          <a:prstGeom prst="roundRect">
            <a:avLst>
              <a:gd name="adj" fmla="val 3646"/>
            </a:avLst>
          </a:prstGeom>
          <a:solidFill>
            <a:schemeClr val="lt1"/>
          </a:solidFill>
          <a:ln w="28575" cap="flat" cmpd="sng">
            <a:solidFill>
              <a:srgbClr val="9269A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2" name="Google Shape;152;p3">
            <a:extLst>
              <a:ext uri="{FF2B5EF4-FFF2-40B4-BE49-F238E27FC236}">
                <a16:creationId xmlns:a16="http://schemas.microsoft.com/office/drawing/2014/main" id="{B4254FEA-9EF9-334A-F280-B8F1EA39CF8A}"/>
              </a:ext>
            </a:extLst>
          </p:cNvPr>
          <p:cNvSpPr txBox="1"/>
          <p:nvPr/>
        </p:nvSpPr>
        <p:spPr>
          <a:xfrm>
            <a:off x="1423083" y="2740747"/>
            <a:ext cx="3823854"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A cancer support </a:t>
            </a:r>
            <a:r>
              <a:rPr lang="en-GB" sz="1800" b="1" i="0" u="none" strike="noStrike" cap="none">
                <a:solidFill>
                  <a:schemeClr val="dk1"/>
                </a:solidFill>
                <a:latin typeface="Calibri"/>
                <a:ea typeface="Calibri"/>
                <a:cs typeface="Calibri"/>
                <a:sym typeface="Calibri"/>
              </a:rPr>
              <a:t>community-led organisation</a:t>
            </a:r>
            <a:endParaRPr sz="1800" b="1" i="0" u="none" strike="noStrike" cap="none">
              <a:solidFill>
                <a:schemeClr val="dk1"/>
              </a:solidFill>
              <a:latin typeface="Calibri"/>
              <a:ea typeface="Calibri"/>
              <a:cs typeface="Calibri"/>
              <a:sym typeface="Calibri"/>
            </a:endParaRPr>
          </a:p>
        </p:txBody>
      </p:sp>
      <p:sp>
        <p:nvSpPr>
          <p:cNvPr id="153" name="Google Shape;153;p3">
            <a:extLst>
              <a:ext uri="{FF2B5EF4-FFF2-40B4-BE49-F238E27FC236}">
                <a16:creationId xmlns:a16="http://schemas.microsoft.com/office/drawing/2014/main" id="{54B15147-A42C-2E5A-6169-309537E42D84}"/>
              </a:ext>
            </a:extLst>
          </p:cNvPr>
          <p:cNvSpPr txBox="1"/>
          <p:nvPr/>
        </p:nvSpPr>
        <p:spPr>
          <a:xfrm>
            <a:off x="1146450" y="3781100"/>
            <a:ext cx="43635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Supports </a:t>
            </a:r>
            <a:r>
              <a:rPr lang="en-GB" sz="1800" b="1" i="0" u="none" strike="noStrike" cap="none">
                <a:solidFill>
                  <a:schemeClr val="dk1"/>
                </a:solidFill>
                <a:latin typeface="Calibri"/>
                <a:ea typeface="Calibri"/>
                <a:cs typeface="Calibri"/>
                <a:sym typeface="Calibri"/>
              </a:rPr>
              <a:t>non-Dutch-speaking internationals </a:t>
            </a:r>
            <a:r>
              <a:rPr lang="en-GB" sz="1800" b="0" i="0" u="none" strike="noStrike" cap="none">
                <a:solidFill>
                  <a:schemeClr val="dk1"/>
                </a:solidFill>
                <a:latin typeface="Calibri"/>
                <a:ea typeface="Calibri"/>
                <a:cs typeface="Calibri"/>
                <a:sym typeface="Calibri"/>
              </a:rPr>
              <a:t>living in the</a:t>
            </a:r>
            <a:r>
              <a:rPr lang="en-GB" sz="1800" b="1" i="0" u="none" strike="noStrike" cap="none">
                <a:solidFill>
                  <a:schemeClr val="dk1"/>
                </a:solidFill>
                <a:latin typeface="Calibri"/>
                <a:ea typeface="Calibri"/>
                <a:cs typeface="Calibri"/>
                <a:sym typeface="Calibri"/>
              </a:rPr>
              <a:t> Netherlands </a:t>
            </a:r>
            <a:r>
              <a:rPr lang="en-GB" sz="1800" b="0" i="0" u="none" strike="noStrike" cap="none">
                <a:solidFill>
                  <a:schemeClr val="dk1"/>
                </a:solidFill>
                <a:latin typeface="Calibri"/>
                <a:ea typeface="Calibri"/>
                <a:cs typeface="Calibri"/>
                <a:sym typeface="Calibri"/>
              </a:rPr>
              <a:t>who are navigating </a:t>
            </a:r>
            <a:r>
              <a:rPr lang="en-GB" sz="1800" b="1" i="0" u="none" strike="noStrike" cap="none">
                <a:solidFill>
                  <a:schemeClr val="dk1"/>
                </a:solidFill>
                <a:latin typeface="Calibri"/>
                <a:ea typeface="Calibri"/>
                <a:cs typeface="Calibri"/>
                <a:sym typeface="Calibri"/>
              </a:rPr>
              <a:t>cancer</a:t>
            </a:r>
            <a:endParaRPr sz="1800" b="0" i="0" u="none" strike="noStrike" cap="none">
              <a:solidFill>
                <a:schemeClr val="dk1"/>
              </a:solidFill>
              <a:latin typeface="Calibri"/>
              <a:ea typeface="Calibri"/>
              <a:cs typeface="Calibri"/>
              <a:sym typeface="Calibri"/>
            </a:endParaRPr>
          </a:p>
        </p:txBody>
      </p:sp>
      <p:sp>
        <p:nvSpPr>
          <p:cNvPr id="154" name="Google Shape;154;p3">
            <a:extLst>
              <a:ext uri="{FF2B5EF4-FFF2-40B4-BE49-F238E27FC236}">
                <a16:creationId xmlns:a16="http://schemas.microsoft.com/office/drawing/2014/main" id="{1B8693D1-9C80-B9D1-752F-0CFF97456AB7}"/>
              </a:ext>
            </a:extLst>
          </p:cNvPr>
          <p:cNvSpPr txBox="1"/>
          <p:nvPr/>
        </p:nvSpPr>
        <p:spPr>
          <a:xfrm>
            <a:off x="1423083" y="5086029"/>
            <a:ext cx="3823854"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dk1"/>
                </a:solidFill>
                <a:latin typeface="Calibri"/>
                <a:ea typeface="Calibri"/>
                <a:cs typeface="Calibri"/>
                <a:sym typeface="Calibri"/>
              </a:rPr>
              <a:t>Established in 2025 </a:t>
            </a:r>
            <a:r>
              <a:rPr lang="en-GB" sz="1800" b="0" i="0" u="none" strike="noStrike" cap="none">
                <a:solidFill>
                  <a:schemeClr val="dk1"/>
                </a:solidFill>
                <a:latin typeface="Calibri"/>
                <a:ea typeface="Calibri"/>
                <a:cs typeface="Calibri"/>
                <a:sym typeface="Calibri"/>
              </a:rPr>
              <a:t>with approximately 130 members</a:t>
            </a:r>
            <a:endParaRPr sz="1800" b="0" i="0" u="none" strike="noStrike" cap="none">
              <a:solidFill>
                <a:schemeClr val="dk1"/>
              </a:solidFill>
              <a:latin typeface="Calibri"/>
              <a:ea typeface="Calibri"/>
              <a:cs typeface="Calibri"/>
              <a:sym typeface="Calibri"/>
            </a:endParaRPr>
          </a:p>
        </p:txBody>
      </p:sp>
      <p:sp>
        <p:nvSpPr>
          <p:cNvPr id="155" name="Google Shape;155;p3">
            <a:extLst>
              <a:ext uri="{FF2B5EF4-FFF2-40B4-BE49-F238E27FC236}">
                <a16:creationId xmlns:a16="http://schemas.microsoft.com/office/drawing/2014/main" id="{EBD6107B-1BFA-7484-FB39-136A85E41A92}"/>
              </a:ext>
            </a:extLst>
          </p:cNvPr>
          <p:cNvSpPr txBox="1"/>
          <p:nvPr/>
        </p:nvSpPr>
        <p:spPr>
          <a:xfrm>
            <a:off x="6682012" y="2726387"/>
            <a:ext cx="4204161"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Health Information online is</a:t>
            </a:r>
            <a:r>
              <a:rPr lang="en-GB" sz="1800" b="1" i="0" u="none" strike="noStrike" cap="none">
                <a:solidFill>
                  <a:schemeClr val="dk1"/>
                </a:solidFill>
                <a:latin typeface="Calibri"/>
                <a:ea typeface="Calibri"/>
                <a:cs typeface="Calibri"/>
                <a:sym typeface="Calibri"/>
              </a:rPr>
              <a:t> mainly in Dutch</a:t>
            </a:r>
            <a:endParaRPr sz="1800" b="1" i="0" u="none" strike="noStrike" cap="none">
              <a:solidFill>
                <a:schemeClr val="dk1"/>
              </a:solidFill>
              <a:latin typeface="Calibri"/>
              <a:ea typeface="Calibri"/>
              <a:cs typeface="Calibri"/>
              <a:sym typeface="Calibri"/>
            </a:endParaRPr>
          </a:p>
        </p:txBody>
      </p:sp>
      <p:sp>
        <p:nvSpPr>
          <p:cNvPr id="156" name="Google Shape;156;p3">
            <a:extLst>
              <a:ext uri="{FF2B5EF4-FFF2-40B4-BE49-F238E27FC236}">
                <a16:creationId xmlns:a16="http://schemas.microsoft.com/office/drawing/2014/main" id="{73C0ED83-8D51-7644-CD76-1D5C1DDF4437}"/>
              </a:ext>
            </a:extLst>
          </p:cNvPr>
          <p:cNvSpPr txBox="1"/>
          <p:nvPr/>
        </p:nvSpPr>
        <p:spPr>
          <a:xfrm>
            <a:off x="6682012" y="3862507"/>
            <a:ext cx="4204161"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Health Information is </a:t>
            </a:r>
            <a:r>
              <a:rPr lang="en-GB" sz="1800" b="1" i="0" u="none" strike="noStrike" cap="none">
                <a:solidFill>
                  <a:schemeClr val="dk1"/>
                </a:solidFill>
                <a:latin typeface="Calibri"/>
                <a:ea typeface="Calibri"/>
                <a:cs typeface="Calibri"/>
                <a:sym typeface="Calibri"/>
              </a:rPr>
              <a:t>spread across numerous websites </a:t>
            </a:r>
            <a:endParaRPr sz="1800" b="1" i="0" u="none" strike="noStrike" cap="none">
              <a:solidFill>
                <a:schemeClr val="dk1"/>
              </a:solidFill>
              <a:latin typeface="Calibri"/>
              <a:ea typeface="Calibri"/>
              <a:cs typeface="Calibri"/>
              <a:sym typeface="Calibri"/>
            </a:endParaRPr>
          </a:p>
        </p:txBody>
      </p:sp>
      <p:sp>
        <p:nvSpPr>
          <p:cNvPr id="157" name="Google Shape;157;p3">
            <a:extLst>
              <a:ext uri="{FF2B5EF4-FFF2-40B4-BE49-F238E27FC236}">
                <a16:creationId xmlns:a16="http://schemas.microsoft.com/office/drawing/2014/main" id="{7EE61821-8D98-8BE5-B0EC-C6BE7E815F7E}"/>
              </a:ext>
            </a:extLst>
          </p:cNvPr>
          <p:cNvSpPr txBox="1"/>
          <p:nvPr/>
        </p:nvSpPr>
        <p:spPr>
          <a:xfrm>
            <a:off x="6720283" y="4945679"/>
            <a:ext cx="4204161"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chemeClr val="dk1"/>
                </a:solidFill>
                <a:latin typeface="Calibri"/>
                <a:ea typeface="Calibri"/>
                <a:cs typeface="Calibri"/>
                <a:sym typeface="Calibri"/>
              </a:rPr>
              <a:t>The Dutch system is already </a:t>
            </a:r>
            <a:r>
              <a:rPr lang="en-GB" sz="1800" b="1" i="0" u="none" strike="noStrike" cap="none">
                <a:solidFill>
                  <a:schemeClr val="dk1"/>
                </a:solidFill>
                <a:latin typeface="Calibri"/>
                <a:ea typeface="Calibri"/>
                <a:cs typeface="Calibri"/>
                <a:sym typeface="Calibri"/>
              </a:rPr>
              <a:t>challenging to navigate &amp; understand </a:t>
            </a:r>
            <a:endParaRPr sz="14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32895966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86"/>
        <p:cNvGrpSpPr/>
        <p:nvPr/>
      </p:nvGrpSpPr>
      <p:grpSpPr>
        <a:xfrm>
          <a:off x="0" y="0"/>
          <a:ext cx="0" cy="0"/>
          <a:chOff x="0" y="0"/>
          <a:chExt cx="0" cy="0"/>
        </a:xfrm>
      </p:grpSpPr>
      <p:sp>
        <p:nvSpPr>
          <p:cNvPr id="587" name="Google Shape;587;p5"/>
          <p:cNvSpPr txBox="1"/>
          <p:nvPr/>
        </p:nvSpPr>
        <p:spPr>
          <a:xfrm>
            <a:off x="491744" y="539773"/>
            <a:ext cx="9144000" cy="52322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GB" sz="3400" b="1" i="0" u="none" strike="noStrike" cap="none">
                <a:solidFill>
                  <a:srgbClr val="EE3D89"/>
                </a:solidFill>
                <a:latin typeface="Playfair Display"/>
                <a:ea typeface="Playfair Display"/>
                <a:cs typeface="Playfair Display"/>
                <a:sym typeface="Playfair Display"/>
              </a:rPr>
              <a:t>Our Approach</a:t>
            </a:r>
            <a:endParaRPr sz="3400" b="1" i="0" u="none" strike="noStrike" cap="none">
              <a:solidFill>
                <a:srgbClr val="EE3D89"/>
              </a:solidFill>
              <a:latin typeface="Playfair Display"/>
              <a:ea typeface="Playfair Display"/>
              <a:cs typeface="Playfair Display"/>
              <a:sym typeface="Playfair Display"/>
            </a:endParaRPr>
          </a:p>
        </p:txBody>
      </p:sp>
      <p:cxnSp>
        <p:nvCxnSpPr>
          <p:cNvPr id="588" name="Google Shape;588;p5"/>
          <p:cNvCxnSpPr/>
          <p:nvPr/>
        </p:nvCxnSpPr>
        <p:spPr>
          <a:xfrm>
            <a:off x="491744" y="1170017"/>
            <a:ext cx="1188720" cy="0"/>
          </a:xfrm>
          <a:prstGeom prst="straightConnector1">
            <a:avLst/>
          </a:prstGeom>
          <a:noFill/>
          <a:ln w="28575" cap="flat" cmpd="sng">
            <a:solidFill>
              <a:srgbClr val="EE3D89"/>
            </a:solidFill>
            <a:prstDash val="solid"/>
            <a:round/>
            <a:headEnd type="none" w="sm" len="sm"/>
            <a:tailEnd type="none" w="sm" len="sm"/>
          </a:ln>
          <a:effectLst>
            <a:outerShdw blurRad="40000" dist="20000" dir="5400000" rotWithShape="0">
              <a:srgbClr val="000000">
                <a:alpha val="38039"/>
              </a:srgbClr>
            </a:outerShdw>
          </a:effectLst>
        </p:spPr>
      </p:cxnSp>
      <p:sp>
        <p:nvSpPr>
          <p:cNvPr id="589" name="Google Shape;589;p5"/>
          <p:cNvSpPr txBox="1"/>
          <p:nvPr/>
        </p:nvSpPr>
        <p:spPr>
          <a:xfrm>
            <a:off x="11368735" y="6355080"/>
            <a:ext cx="548640" cy="36576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5</a:t>
            </a:r>
            <a:endParaRPr sz="1400" b="0" i="0" u="none" strike="noStrike" cap="none">
              <a:solidFill>
                <a:srgbClr val="000000"/>
              </a:solidFill>
              <a:latin typeface="Arial"/>
              <a:ea typeface="Arial"/>
              <a:cs typeface="Arial"/>
              <a:sym typeface="Arial"/>
            </a:endParaRPr>
          </a:p>
        </p:txBody>
      </p:sp>
      <p:sp>
        <p:nvSpPr>
          <p:cNvPr id="590" name="Google Shape;590;p5"/>
          <p:cNvSpPr/>
          <p:nvPr/>
        </p:nvSpPr>
        <p:spPr>
          <a:xfrm>
            <a:off x="491744" y="1474050"/>
            <a:ext cx="3436020" cy="1658246"/>
          </a:xfrm>
          <a:prstGeom prst="roundRect">
            <a:avLst>
              <a:gd name="adj" fmla="val 3646"/>
            </a:avLst>
          </a:prstGeom>
          <a:noFill/>
          <a:ln w="28575" cap="flat" cmpd="sng">
            <a:solidFill>
              <a:srgbClr val="EE3D8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1" name="Google Shape;591;p5"/>
          <p:cNvSpPr/>
          <p:nvPr/>
        </p:nvSpPr>
        <p:spPr>
          <a:xfrm>
            <a:off x="4377990" y="1474050"/>
            <a:ext cx="3436020" cy="1658246"/>
          </a:xfrm>
          <a:prstGeom prst="roundRect">
            <a:avLst>
              <a:gd name="adj" fmla="val 3646"/>
            </a:avLst>
          </a:prstGeom>
          <a:noFill/>
          <a:ln w="28575" cap="flat" cmpd="sng">
            <a:solidFill>
              <a:srgbClr val="EE3D8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2" name="Google Shape;592;p5"/>
          <p:cNvSpPr/>
          <p:nvPr/>
        </p:nvSpPr>
        <p:spPr>
          <a:xfrm>
            <a:off x="8264236" y="1474049"/>
            <a:ext cx="3436020" cy="1658247"/>
          </a:xfrm>
          <a:prstGeom prst="roundRect">
            <a:avLst>
              <a:gd name="adj" fmla="val 3646"/>
            </a:avLst>
          </a:prstGeom>
          <a:noFill/>
          <a:ln w="28575" cap="flat" cmpd="sng">
            <a:solidFill>
              <a:srgbClr val="EE3D8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3" name="Google Shape;593;p5"/>
          <p:cNvSpPr/>
          <p:nvPr/>
        </p:nvSpPr>
        <p:spPr>
          <a:xfrm>
            <a:off x="491749" y="4030000"/>
            <a:ext cx="3722397" cy="2592900"/>
          </a:xfrm>
          <a:prstGeom prst="roundRect">
            <a:avLst>
              <a:gd name="adj" fmla="val 3646"/>
            </a:avLst>
          </a:prstGeom>
          <a:noFill/>
          <a:ln w="28575" cap="flat" cmpd="sng">
            <a:solidFill>
              <a:srgbClr val="EE3D8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4" name="Google Shape;594;p5"/>
          <p:cNvSpPr/>
          <p:nvPr/>
        </p:nvSpPr>
        <p:spPr>
          <a:xfrm>
            <a:off x="4683043" y="4029993"/>
            <a:ext cx="3436020" cy="2185214"/>
          </a:xfrm>
          <a:prstGeom prst="roundRect">
            <a:avLst>
              <a:gd name="adj" fmla="val 3646"/>
            </a:avLst>
          </a:prstGeom>
          <a:noFill/>
          <a:ln w="28575" cap="flat" cmpd="sng">
            <a:solidFill>
              <a:srgbClr val="EE3D8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5" name="Google Shape;595;p5"/>
          <p:cNvSpPr/>
          <p:nvPr/>
        </p:nvSpPr>
        <p:spPr>
          <a:xfrm>
            <a:off x="8541420" y="4029993"/>
            <a:ext cx="3158836" cy="1900725"/>
          </a:xfrm>
          <a:prstGeom prst="roundRect">
            <a:avLst>
              <a:gd name="adj" fmla="val 3646"/>
            </a:avLst>
          </a:prstGeom>
          <a:noFill/>
          <a:ln w="28575" cap="flat" cmpd="sng">
            <a:solidFill>
              <a:srgbClr val="EE3D8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6" name="Google Shape;596;p5"/>
          <p:cNvSpPr txBox="1"/>
          <p:nvPr/>
        </p:nvSpPr>
        <p:spPr>
          <a:xfrm>
            <a:off x="4523510" y="1589670"/>
            <a:ext cx="3158836" cy="135417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a:solidFill>
                  <a:schemeClr val="dk1"/>
                </a:solidFill>
                <a:latin typeface="Calibri"/>
                <a:ea typeface="Calibri"/>
                <a:cs typeface="Calibri"/>
                <a:sym typeface="Calibri"/>
              </a:rPr>
              <a:t>Web scraping:</a:t>
            </a:r>
            <a:endParaRPr sz="20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chemeClr val="dk1"/>
                </a:solidFill>
                <a:latin typeface="Calibri"/>
                <a:ea typeface="Calibri"/>
                <a:cs typeface="Calibri"/>
                <a:sym typeface="Calibri"/>
              </a:rPr>
              <a:t>Collecting </a:t>
            </a:r>
            <a:r>
              <a:rPr lang="en-GB" sz="1800" b="1" i="0" u="none" strike="noStrike" cap="none">
                <a:solidFill>
                  <a:schemeClr val="dk1"/>
                </a:solidFill>
                <a:latin typeface="Calibri"/>
                <a:ea typeface="Calibri"/>
                <a:cs typeface="Calibri"/>
                <a:sym typeface="Calibri"/>
              </a:rPr>
              <a:t>webpage content and titles</a:t>
            </a:r>
            <a:r>
              <a:rPr lang="en-GB" sz="1800" b="0" i="0" u="none" strike="noStrike" cap="none">
                <a:solidFill>
                  <a:schemeClr val="dk1"/>
                </a:solidFill>
                <a:latin typeface="Calibri"/>
                <a:ea typeface="Calibri"/>
                <a:cs typeface="Calibri"/>
                <a:sym typeface="Calibri"/>
              </a:rPr>
              <a:t> with Python</a:t>
            </a:r>
            <a:r>
              <a:rPr lang="en-GB" sz="1800" b="1" i="0" u="none" strike="noStrike" cap="none">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597" name="Google Shape;597;p5"/>
          <p:cNvSpPr txBox="1"/>
          <p:nvPr/>
        </p:nvSpPr>
        <p:spPr>
          <a:xfrm>
            <a:off x="623455" y="1600061"/>
            <a:ext cx="3158836" cy="16311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a:solidFill>
                  <a:schemeClr val="dk1"/>
                </a:solidFill>
                <a:latin typeface="Calibri"/>
                <a:ea typeface="Calibri"/>
                <a:cs typeface="Calibri"/>
                <a:sym typeface="Calibri"/>
              </a:rPr>
              <a:t>Source selection:</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chemeClr val="dk1"/>
                </a:solidFill>
                <a:latin typeface="Calibri"/>
                <a:ea typeface="Calibri"/>
                <a:cs typeface="Calibri"/>
                <a:sym typeface="Calibri"/>
              </a:rPr>
              <a:t>Selected relevant pages from </a:t>
            </a:r>
            <a:r>
              <a:rPr lang="en-GB" sz="1800" b="1" i="0" u="none" strike="noStrike" cap="none">
                <a:solidFill>
                  <a:schemeClr val="dk1"/>
                </a:solidFill>
                <a:latin typeface="Calibri"/>
                <a:ea typeface="Calibri"/>
                <a:cs typeface="Calibri"/>
                <a:sym typeface="Calibri"/>
              </a:rPr>
              <a:t>approved trusted source</a:t>
            </a:r>
            <a:endParaRPr sz="18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p:txBody>
      </p:sp>
      <p:sp>
        <p:nvSpPr>
          <p:cNvPr id="598" name="Google Shape;598;p5"/>
          <p:cNvSpPr txBox="1"/>
          <p:nvPr/>
        </p:nvSpPr>
        <p:spPr>
          <a:xfrm>
            <a:off x="8402828" y="1600061"/>
            <a:ext cx="3158836" cy="107717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dirty="0">
                <a:solidFill>
                  <a:schemeClr val="dk1"/>
                </a:solidFill>
                <a:latin typeface="Calibri"/>
                <a:ea typeface="Calibri"/>
                <a:cs typeface="Calibri"/>
                <a:sym typeface="Calibri"/>
              </a:rPr>
              <a:t>Translation:</a:t>
            </a:r>
            <a:endParaRPr sz="20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endParaRPr sz="800" b="1" i="0" u="none" strike="noStrike" cap="none" dirty="0">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1800"/>
              <a:buFont typeface="Arial"/>
              <a:buChar char="-"/>
            </a:pPr>
            <a:r>
              <a:rPr lang="en-GB" sz="1800" b="1" i="0" u="none" strike="noStrike" cap="none" dirty="0">
                <a:solidFill>
                  <a:schemeClr val="dk1"/>
                </a:solidFill>
                <a:latin typeface="Calibri"/>
                <a:ea typeface="Calibri"/>
                <a:cs typeface="Calibri"/>
                <a:sym typeface="Calibri"/>
              </a:rPr>
              <a:t>Dutch</a:t>
            </a:r>
            <a:r>
              <a:rPr lang="en-GB" sz="1800" b="0" i="0" u="none" strike="noStrike" cap="none" dirty="0">
                <a:solidFill>
                  <a:schemeClr val="dk1"/>
                </a:solidFill>
                <a:latin typeface="Calibri"/>
                <a:ea typeface="Calibri"/>
                <a:cs typeface="Calibri"/>
                <a:sym typeface="Calibri"/>
              </a:rPr>
              <a:t> content translated into </a:t>
            </a:r>
            <a:r>
              <a:rPr lang="en-GB" sz="1800" b="1" i="0" u="none" strike="noStrike" cap="none" dirty="0">
                <a:solidFill>
                  <a:schemeClr val="dk1"/>
                </a:solidFill>
                <a:latin typeface="Calibri"/>
                <a:ea typeface="Calibri"/>
                <a:cs typeface="Calibri"/>
                <a:sym typeface="Calibri"/>
              </a:rPr>
              <a:t>English</a:t>
            </a:r>
            <a:r>
              <a:rPr lang="en-GB" sz="1800" b="0" i="0" u="none" strike="noStrike" cap="none" dirty="0">
                <a:solidFill>
                  <a:schemeClr val="dk1"/>
                </a:solidFill>
                <a:latin typeface="Calibri"/>
                <a:ea typeface="Calibri"/>
                <a:cs typeface="Calibri"/>
                <a:sym typeface="Calibri"/>
              </a:rPr>
              <a:t> using </a:t>
            </a:r>
            <a:r>
              <a:rPr lang="en-GB" sz="1800" b="1" i="0" u="none" strike="noStrike" cap="none" dirty="0" err="1">
                <a:solidFill>
                  <a:schemeClr val="dk1"/>
                </a:solidFill>
                <a:latin typeface="Calibri"/>
                <a:ea typeface="Calibri"/>
                <a:cs typeface="Calibri"/>
                <a:sym typeface="Calibri"/>
              </a:rPr>
              <a:t>DeepL</a:t>
            </a:r>
            <a:endParaRPr sz="1800" b="1" i="0" u="none" strike="noStrike" cap="none" dirty="0">
              <a:solidFill>
                <a:schemeClr val="dk1"/>
              </a:solidFill>
              <a:latin typeface="Calibri"/>
              <a:ea typeface="Calibri"/>
              <a:cs typeface="Calibri"/>
              <a:sym typeface="Calibri"/>
            </a:endParaRPr>
          </a:p>
        </p:txBody>
      </p:sp>
      <p:sp>
        <p:nvSpPr>
          <p:cNvPr id="599" name="Google Shape;599;p5"/>
          <p:cNvSpPr txBox="1"/>
          <p:nvPr/>
        </p:nvSpPr>
        <p:spPr>
          <a:xfrm>
            <a:off x="550718" y="4264641"/>
            <a:ext cx="3544280" cy="21236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a:solidFill>
                  <a:schemeClr val="dk1"/>
                </a:solidFill>
                <a:latin typeface="Calibri"/>
                <a:ea typeface="Calibri"/>
                <a:cs typeface="Calibri"/>
                <a:sym typeface="Calibri"/>
              </a:rPr>
              <a:t>Classification and tagging: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1800"/>
              <a:buFont typeface="Calibri"/>
              <a:buChar char="-"/>
            </a:pPr>
            <a:r>
              <a:rPr lang="en-GB" sz="1800" b="1" i="0" u="none" strike="noStrike" cap="none">
                <a:solidFill>
                  <a:schemeClr val="dk1"/>
                </a:solidFill>
                <a:latin typeface="Calibri"/>
                <a:ea typeface="Calibri"/>
                <a:cs typeface="Calibri"/>
                <a:sym typeface="Calibri"/>
              </a:rPr>
              <a:t>Embedding-based methods </a:t>
            </a:r>
            <a:r>
              <a:rPr lang="en-GB" sz="1800" b="0" i="0" u="none" strike="noStrike" cap="none">
                <a:solidFill>
                  <a:schemeClr val="dk1"/>
                </a:solidFill>
                <a:latin typeface="Calibri"/>
                <a:ea typeface="Calibri"/>
                <a:cs typeface="Calibri"/>
                <a:sym typeface="Calibri"/>
              </a:rPr>
              <a:t>tagging by topic, community question &amp; stakeholder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Calibri"/>
              <a:buChar char="-"/>
            </a:pPr>
            <a:r>
              <a:rPr lang="en-GB" sz="1800" b="1" i="0" u="none" strike="noStrike" cap="none">
                <a:solidFill>
                  <a:schemeClr val="dk1"/>
                </a:solidFill>
                <a:latin typeface="Calibri"/>
                <a:ea typeface="Calibri"/>
                <a:cs typeface="Calibri"/>
                <a:sym typeface="Calibri"/>
              </a:rPr>
              <a:t>Manual review: </a:t>
            </a:r>
            <a:r>
              <a:rPr lang="en-GB" sz="1800" b="0" i="0" u="none" strike="noStrike" cap="none">
                <a:solidFill>
                  <a:schemeClr val="dk1"/>
                </a:solidFill>
                <a:latin typeface="Calibri"/>
                <a:ea typeface="Calibri"/>
                <a:cs typeface="Calibri"/>
                <a:sym typeface="Calibri"/>
              </a:rPr>
              <a:t>corrects and finalises flagged entries</a:t>
            </a:r>
            <a:endParaRPr sz="1800" b="1" i="0" u="none" strike="noStrike" cap="none">
              <a:solidFill>
                <a:schemeClr val="dk1"/>
              </a:solidFill>
              <a:latin typeface="Calibri"/>
              <a:ea typeface="Calibri"/>
              <a:cs typeface="Calibri"/>
              <a:sym typeface="Calibri"/>
            </a:endParaRPr>
          </a:p>
        </p:txBody>
      </p:sp>
      <p:sp>
        <p:nvSpPr>
          <p:cNvPr id="600" name="Google Shape;600;p5"/>
          <p:cNvSpPr txBox="1"/>
          <p:nvPr/>
        </p:nvSpPr>
        <p:spPr>
          <a:xfrm>
            <a:off x="4794467" y="4164746"/>
            <a:ext cx="3324596" cy="19082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a:solidFill>
                  <a:schemeClr val="dk1"/>
                </a:solidFill>
                <a:latin typeface="Calibri"/>
                <a:ea typeface="Calibri"/>
                <a:cs typeface="Calibri"/>
                <a:sym typeface="Calibri"/>
              </a:rPr>
              <a:t>Structuring and storage:</a:t>
            </a:r>
            <a:endParaRPr sz="20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chemeClr val="dk1"/>
              </a:buClr>
              <a:buSzPts val="1800"/>
              <a:buFont typeface="Calibri"/>
              <a:buChar char="-"/>
            </a:pPr>
            <a:r>
              <a:rPr lang="en-GB" sz="1800" b="0" i="0" u="none" strike="noStrike" cap="none">
                <a:solidFill>
                  <a:schemeClr val="dk1"/>
                </a:solidFill>
                <a:latin typeface="Calibri"/>
                <a:ea typeface="Calibri"/>
                <a:cs typeface="Calibri"/>
                <a:sym typeface="Calibri"/>
              </a:rPr>
              <a:t>Structured into database containing </a:t>
            </a:r>
            <a:r>
              <a:rPr lang="en-GB" sz="1800" b="1" i="0" u="none" strike="noStrike" cap="none">
                <a:solidFill>
                  <a:schemeClr val="dk1"/>
                </a:solidFill>
                <a:latin typeface="Calibri"/>
                <a:ea typeface="Calibri"/>
                <a:cs typeface="Calibri"/>
                <a:sym typeface="Calibri"/>
              </a:rPr>
              <a:t>required fields </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Calibri"/>
              <a:buChar char="-"/>
            </a:pPr>
            <a:r>
              <a:rPr lang="en-GB" sz="1800" b="0" i="0" u="none" strike="noStrike" cap="none">
                <a:solidFill>
                  <a:schemeClr val="dk1"/>
                </a:solidFill>
                <a:latin typeface="Calibri"/>
                <a:ea typeface="Calibri"/>
                <a:cs typeface="Calibri"/>
                <a:sym typeface="Calibri"/>
              </a:rPr>
              <a:t>Stored in </a:t>
            </a:r>
            <a:r>
              <a:rPr lang="en-GB" sz="1800" b="1" i="0" u="none" strike="noStrike" cap="none">
                <a:solidFill>
                  <a:schemeClr val="dk1"/>
                </a:solidFill>
                <a:latin typeface="Calibri"/>
                <a:ea typeface="Calibri"/>
                <a:cs typeface="Calibri"/>
                <a:sym typeface="Calibri"/>
              </a:rPr>
              <a:t>SQLite</a:t>
            </a:r>
            <a:endParaRPr sz="14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1"/>
              </a:buClr>
              <a:buSzPts val="1800"/>
              <a:buFont typeface="Calibri"/>
              <a:buChar char="-"/>
            </a:pPr>
            <a:r>
              <a:rPr lang="en-GB" sz="1800" b="0" i="0" u="none" strike="noStrike" cap="none">
                <a:solidFill>
                  <a:schemeClr val="dk1"/>
                </a:solidFill>
                <a:latin typeface="Calibri"/>
                <a:ea typeface="Calibri"/>
                <a:cs typeface="Calibri"/>
                <a:sym typeface="Calibri"/>
              </a:rPr>
              <a:t>Edits and updates through a simple </a:t>
            </a:r>
            <a:r>
              <a:rPr lang="en-GB" sz="1800" b="1" i="0" u="none" strike="noStrike" cap="none">
                <a:solidFill>
                  <a:schemeClr val="dk1"/>
                </a:solidFill>
                <a:latin typeface="Calibri"/>
                <a:ea typeface="Calibri"/>
                <a:cs typeface="Calibri"/>
                <a:sym typeface="Calibri"/>
              </a:rPr>
              <a:t>Excel</a:t>
            </a:r>
            <a:r>
              <a:rPr lang="en-GB" sz="1800" b="0" i="0" u="none" strike="noStrike" cap="none">
                <a:solidFill>
                  <a:schemeClr val="dk1"/>
                </a:solidFill>
                <a:latin typeface="Calibri"/>
                <a:ea typeface="Calibri"/>
                <a:cs typeface="Calibri"/>
                <a:sym typeface="Calibri"/>
              </a:rPr>
              <a:t> interface</a:t>
            </a:r>
            <a:endParaRPr sz="1400" b="0" i="0" u="none" strike="noStrike" cap="none" dirty="0">
              <a:solidFill>
                <a:srgbClr val="000000"/>
              </a:solidFill>
              <a:latin typeface="Arial"/>
              <a:ea typeface="Arial"/>
              <a:cs typeface="Arial"/>
              <a:sym typeface="Arial"/>
            </a:endParaRPr>
          </a:p>
        </p:txBody>
      </p:sp>
      <p:sp>
        <p:nvSpPr>
          <p:cNvPr id="601" name="Google Shape;601;p5"/>
          <p:cNvSpPr txBox="1"/>
          <p:nvPr/>
        </p:nvSpPr>
        <p:spPr>
          <a:xfrm>
            <a:off x="8577696" y="4160075"/>
            <a:ext cx="3122554" cy="16311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dirty="0">
                <a:solidFill>
                  <a:schemeClr val="dk1"/>
                </a:solidFill>
                <a:latin typeface="Calibri"/>
                <a:ea typeface="Calibri"/>
                <a:cs typeface="Calibri"/>
                <a:sym typeface="Calibri"/>
              </a:rPr>
              <a:t>Visualisation and analysis: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dirty="0">
              <a:solidFill>
                <a:schemeClr val="dk1"/>
              </a:solidFill>
              <a:latin typeface="Calibri"/>
              <a:ea typeface="Calibri"/>
              <a:cs typeface="Calibri"/>
              <a:sym typeface="Calibri"/>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dirty="0">
                <a:solidFill>
                  <a:schemeClr val="dk1"/>
                </a:solidFill>
                <a:latin typeface="Calibri"/>
                <a:ea typeface="Calibri"/>
                <a:cs typeface="Calibri"/>
                <a:sym typeface="Calibri"/>
              </a:rPr>
              <a:t>Key </a:t>
            </a:r>
            <a:r>
              <a:rPr lang="en-GB" sz="1800" b="1" i="0" u="none" strike="noStrike" cap="none" dirty="0">
                <a:solidFill>
                  <a:schemeClr val="dk1"/>
                </a:solidFill>
                <a:latin typeface="Calibri"/>
                <a:ea typeface="Calibri"/>
                <a:cs typeface="Calibri"/>
                <a:sym typeface="Calibri"/>
              </a:rPr>
              <a:t>insights</a:t>
            </a:r>
            <a:r>
              <a:rPr lang="en-GB" sz="1800" b="0" i="0" u="none" strike="noStrike" cap="none" dirty="0">
                <a:solidFill>
                  <a:schemeClr val="dk1"/>
                </a:solidFill>
                <a:latin typeface="Calibri"/>
                <a:ea typeface="Calibri"/>
                <a:cs typeface="Calibri"/>
                <a:sym typeface="Calibri"/>
              </a:rPr>
              <a:t> and navigator </a:t>
            </a:r>
            <a:r>
              <a:rPr lang="en-GB" sz="1800" b="1" i="0" u="none" strike="noStrike" cap="none" dirty="0">
                <a:solidFill>
                  <a:schemeClr val="dk1"/>
                </a:solidFill>
                <a:latin typeface="Calibri"/>
                <a:ea typeface="Calibri"/>
                <a:cs typeface="Calibri"/>
                <a:sym typeface="Calibri"/>
              </a:rPr>
              <a:t>database </a:t>
            </a:r>
            <a:r>
              <a:rPr lang="en-GB" sz="1800" b="0" i="0" u="none" strike="noStrike" cap="none" dirty="0">
                <a:solidFill>
                  <a:schemeClr val="dk1"/>
                </a:solidFill>
                <a:latin typeface="Calibri"/>
                <a:ea typeface="Calibri"/>
                <a:cs typeface="Calibri"/>
                <a:sym typeface="Calibri"/>
              </a:rPr>
              <a:t>visualised using </a:t>
            </a:r>
            <a:r>
              <a:rPr lang="en-GB" sz="1800" b="1" i="0" u="none" strike="noStrike" cap="none" dirty="0">
                <a:solidFill>
                  <a:schemeClr val="dk1"/>
                </a:solidFill>
                <a:latin typeface="Calibri"/>
                <a:ea typeface="Calibri"/>
                <a:cs typeface="Calibri"/>
                <a:sym typeface="Calibri"/>
              </a:rPr>
              <a:t>Tableau</a:t>
            </a:r>
            <a:endParaRPr sz="1800" b="0"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endParaRPr sz="1800" b="1" i="0" u="none" strike="noStrike" cap="none" dirty="0">
              <a:solidFill>
                <a:schemeClr val="dk1"/>
              </a:solidFill>
              <a:latin typeface="Calibri"/>
              <a:ea typeface="Calibri"/>
              <a:cs typeface="Calibri"/>
              <a:sym typeface="Calibri"/>
            </a:endParaRPr>
          </a:p>
        </p:txBody>
      </p:sp>
      <p:cxnSp>
        <p:nvCxnSpPr>
          <p:cNvPr id="602" name="Google Shape;602;p5"/>
          <p:cNvCxnSpPr>
            <a:stCxn id="590" idx="3"/>
          </p:cNvCxnSpPr>
          <p:nvPr/>
        </p:nvCxnSpPr>
        <p:spPr>
          <a:xfrm>
            <a:off x="3927764" y="2303173"/>
            <a:ext cx="349800" cy="0"/>
          </a:xfrm>
          <a:prstGeom prst="straightConnector1">
            <a:avLst/>
          </a:prstGeom>
          <a:noFill/>
          <a:ln w="38100" cap="flat" cmpd="sng">
            <a:solidFill>
              <a:srgbClr val="EE3D89"/>
            </a:solidFill>
            <a:prstDash val="solid"/>
            <a:round/>
            <a:headEnd type="none" w="sm" len="sm"/>
            <a:tailEnd type="triangle" w="med" len="med"/>
          </a:ln>
          <a:effectLst>
            <a:outerShdw blurRad="40000" dist="20000" dir="5400000" rotWithShape="0">
              <a:srgbClr val="000000">
                <a:alpha val="38039"/>
              </a:srgbClr>
            </a:outerShdw>
          </a:effectLst>
        </p:spPr>
      </p:cxnSp>
      <p:cxnSp>
        <p:nvCxnSpPr>
          <p:cNvPr id="603" name="Google Shape;603;p5"/>
          <p:cNvCxnSpPr/>
          <p:nvPr/>
        </p:nvCxnSpPr>
        <p:spPr>
          <a:xfrm rot="10800000" flipH="1">
            <a:off x="7831235" y="2303172"/>
            <a:ext cx="349734" cy="1"/>
          </a:xfrm>
          <a:prstGeom prst="straightConnector1">
            <a:avLst/>
          </a:prstGeom>
          <a:noFill/>
          <a:ln w="38100" cap="flat" cmpd="sng">
            <a:solidFill>
              <a:srgbClr val="EE3D89"/>
            </a:solidFill>
            <a:prstDash val="solid"/>
            <a:round/>
            <a:headEnd type="none" w="sm" len="sm"/>
            <a:tailEnd type="triangle" w="med" len="med"/>
          </a:ln>
          <a:effectLst>
            <a:outerShdw blurRad="40000" dist="20000" dir="5400000" rotWithShape="0">
              <a:srgbClr val="000000">
                <a:alpha val="38039"/>
              </a:srgbClr>
            </a:outerShdw>
          </a:effectLst>
        </p:spPr>
      </p:cxnSp>
      <p:cxnSp>
        <p:nvCxnSpPr>
          <p:cNvPr id="604" name="Google Shape;604;p5"/>
          <p:cNvCxnSpPr/>
          <p:nvPr/>
        </p:nvCxnSpPr>
        <p:spPr>
          <a:xfrm rot="10800000" flipH="1">
            <a:off x="4214154" y="5118852"/>
            <a:ext cx="349734" cy="1"/>
          </a:xfrm>
          <a:prstGeom prst="straightConnector1">
            <a:avLst/>
          </a:prstGeom>
          <a:noFill/>
          <a:ln w="38100" cap="flat" cmpd="sng">
            <a:solidFill>
              <a:srgbClr val="EE3D89"/>
            </a:solidFill>
            <a:prstDash val="solid"/>
            <a:round/>
            <a:headEnd type="none" w="sm" len="sm"/>
            <a:tailEnd type="triangle" w="med" len="med"/>
          </a:ln>
          <a:effectLst>
            <a:outerShdw blurRad="40000" dist="20000" dir="5400000" rotWithShape="0">
              <a:srgbClr val="000000">
                <a:alpha val="38039"/>
              </a:srgbClr>
            </a:outerShdw>
          </a:effectLst>
        </p:spPr>
      </p:cxnSp>
      <p:cxnSp>
        <p:nvCxnSpPr>
          <p:cNvPr id="605" name="Google Shape;605;p5"/>
          <p:cNvCxnSpPr/>
          <p:nvPr/>
        </p:nvCxnSpPr>
        <p:spPr>
          <a:xfrm rot="10800000" flipH="1">
            <a:off x="8119063" y="5118852"/>
            <a:ext cx="349734" cy="1"/>
          </a:xfrm>
          <a:prstGeom prst="straightConnector1">
            <a:avLst/>
          </a:prstGeom>
          <a:noFill/>
          <a:ln w="38100" cap="flat" cmpd="sng">
            <a:solidFill>
              <a:srgbClr val="EE3D89"/>
            </a:solidFill>
            <a:prstDash val="solid"/>
            <a:round/>
            <a:headEnd type="none" w="sm" len="sm"/>
            <a:tailEnd type="triangle" w="med" len="med"/>
          </a:ln>
          <a:effectLst>
            <a:outerShdw blurRad="40000" dist="20000" dir="5400000" rotWithShape="0">
              <a:srgbClr val="000000">
                <a:alpha val="38039"/>
              </a:srgbClr>
            </a:outerShdw>
          </a:effectLst>
        </p:spPr>
      </p:cxnSp>
      <p:cxnSp>
        <p:nvCxnSpPr>
          <p:cNvPr id="606" name="Google Shape;606;p5"/>
          <p:cNvCxnSpPr>
            <a:stCxn id="592" idx="2"/>
            <a:endCxn id="599" idx="0"/>
          </p:cNvCxnSpPr>
          <p:nvPr/>
        </p:nvCxnSpPr>
        <p:spPr>
          <a:xfrm rot="5400000">
            <a:off x="5586496" y="-131254"/>
            <a:ext cx="1132200" cy="7659300"/>
          </a:xfrm>
          <a:prstGeom prst="curvedConnector3">
            <a:avLst>
              <a:gd name="adj1" fmla="val 50006"/>
            </a:avLst>
          </a:prstGeom>
          <a:noFill/>
          <a:ln w="38100" cap="flat" cmpd="sng">
            <a:solidFill>
              <a:srgbClr val="EE3D89"/>
            </a:solidFill>
            <a:prstDash val="solid"/>
            <a:round/>
            <a:headEnd type="none" w="sm" len="sm"/>
            <a:tailEnd type="triangle" w="med" len="med"/>
          </a:ln>
          <a:effectLst>
            <a:outerShdw blurRad="40000" dist="20000" dir="5400000" rotWithShape="0">
              <a:srgbClr val="000000">
                <a:alpha val="38039"/>
              </a:srgbClr>
            </a:outerShdw>
          </a:effectLst>
        </p:spPr>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10"/>
        <p:cNvGrpSpPr/>
        <p:nvPr/>
      </p:nvGrpSpPr>
      <p:grpSpPr>
        <a:xfrm>
          <a:off x="0" y="0"/>
          <a:ext cx="0" cy="0"/>
          <a:chOff x="0" y="0"/>
          <a:chExt cx="0" cy="0"/>
        </a:xfrm>
      </p:grpSpPr>
      <p:sp>
        <p:nvSpPr>
          <p:cNvPr id="611" name="Google Shape;611;p7"/>
          <p:cNvSpPr txBox="1"/>
          <p:nvPr/>
        </p:nvSpPr>
        <p:spPr>
          <a:xfrm>
            <a:off x="519033" y="355582"/>
            <a:ext cx="9800000" cy="52322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GB" sz="3400" b="1" i="0" u="none" strike="noStrike" cap="none">
                <a:solidFill>
                  <a:srgbClr val="FBBD2A"/>
                </a:solidFill>
                <a:latin typeface="Playfair Display"/>
                <a:ea typeface="Playfair Display"/>
                <a:cs typeface="Playfair Display"/>
                <a:sym typeface="Playfair Display"/>
              </a:rPr>
              <a:t>Classification and Quality Control</a:t>
            </a:r>
            <a:endParaRPr sz="3400" b="1" i="0" u="none" strike="noStrike" cap="none">
              <a:solidFill>
                <a:srgbClr val="FBBD2A"/>
              </a:solidFill>
              <a:latin typeface="Playfair Display"/>
              <a:ea typeface="Playfair Display"/>
              <a:cs typeface="Playfair Display"/>
              <a:sym typeface="Playfair Display"/>
            </a:endParaRPr>
          </a:p>
        </p:txBody>
      </p:sp>
      <p:cxnSp>
        <p:nvCxnSpPr>
          <p:cNvPr id="612" name="Google Shape;612;p7"/>
          <p:cNvCxnSpPr/>
          <p:nvPr/>
        </p:nvCxnSpPr>
        <p:spPr>
          <a:xfrm>
            <a:off x="519033" y="1038569"/>
            <a:ext cx="1188600" cy="0"/>
          </a:xfrm>
          <a:prstGeom prst="straightConnector1">
            <a:avLst/>
          </a:prstGeom>
          <a:noFill/>
          <a:ln w="28575" cap="flat" cmpd="sng">
            <a:solidFill>
              <a:srgbClr val="FBBD2A"/>
            </a:solidFill>
            <a:prstDash val="solid"/>
            <a:round/>
            <a:headEnd type="none" w="sm" len="sm"/>
            <a:tailEnd type="none" w="sm" len="sm"/>
          </a:ln>
          <a:effectLst>
            <a:outerShdw blurRad="40000" dist="20000" dir="5400000" rotWithShape="0">
              <a:srgbClr val="000000">
                <a:alpha val="38039"/>
              </a:srgbClr>
            </a:outerShdw>
          </a:effectLst>
        </p:spPr>
      </p:cxnSp>
      <p:sp>
        <p:nvSpPr>
          <p:cNvPr id="613" name="Google Shape;613;p7"/>
          <p:cNvSpPr txBox="1"/>
          <p:nvPr/>
        </p:nvSpPr>
        <p:spPr>
          <a:xfrm>
            <a:off x="11411265" y="6517872"/>
            <a:ext cx="548700" cy="16920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6</a:t>
            </a:r>
            <a:endParaRPr sz="1400" b="0" i="0" u="none" strike="noStrike" cap="none">
              <a:solidFill>
                <a:srgbClr val="000000"/>
              </a:solidFill>
              <a:latin typeface="Arial"/>
              <a:ea typeface="Arial"/>
              <a:cs typeface="Arial"/>
              <a:sym typeface="Arial"/>
            </a:endParaRPr>
          </a:p>
        </p:txBody>
      </p:sp>
      <p:sp>
        <p:nvSpPr>
          <p:cNvPr id="614" name="Google Shape;614;p7"/>
          <p:cNvSpPr txBox="1"/>
          <p:nvPr/>
        </p:nvSpPr>
        <p:spPr>
          <a:xfrm>
            <a:off x="611300" y="2262087"/>
            <a:ext cx="5029399" cy="264683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200" b="1" i="0" u="none" strike="noStrike" cap="none" dirty="0">
                <a:solidFill>
                  <a:srgbClr val="FBBD2A"/>
                </a:solidFill>
                <a:latin typeface="Cambria"/>
                <a:ea typeface="Cambria"/>
                <a:cs typeface="Cambria"/>
                <a:sym typeface="Cambria"/>
              </a:rPr>
              <a:t>Automated Classification &amp; Mapping</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400" b="1" i="0" u="none" strike="noStrike" cap="none">
              <a:solidFill>
                <a:srgbClr val="FBBD2A"/>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000"/>
              <a:buFont typeface="Arial"/>
              <a:buChar char="•"/>
            </a:pPr>
            <a:r>
              <a:rPr lang="en-GB" sz="1800" b="0" i="0" u="none" strike="noStrike" cap="none">
                <a:solidFill>
                  <a:schemeClr val="dk1"/>
                </a:solidFill>
                <a:latin typeface="Calibri"/>
                <a:ea typeface="Calibri"/>
                <a:cs typeface="Calibri"/>
                <a:sym typeface="Calibri"/>
              </a:rPr>
              <a:t>Topic, stakeholder, patient stage, priority flag classification</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1000"/>
              </a:spcBef>
              <a:spcAft>
                <a:spcPts val="0"/>
              </a:spcAft>
              <a:buClr>
                <a:srgbClr val="000000"/>
              </a:buClr>
              <a:buSzPts val="2000"/>
              <a:buFont typeface="Arial"/>
              <a:buChar char="•"/>
            </a:pPr>
            <a:r>
              <a:rPr lang="en-GB" sz="1800" b="0" i="0" u="none" strike="noStrike" cap="none">
                <a:solidFill>
                  <a:schemeClr val="dk1"/>
                </a:solidFill>
                <a:latin typeface="Calibri"/>
                <a:ea typeface="Calibri"/>
                <a:cs typeface="Calibri"/>
                <a:sym typeface="Calibri"/>
              </a:rPr>
              <a:t>Community question mapping</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1000"/>
              </a:spcBef>
              <a:spcAft>
                <a:spcPts val="0"/>
              </a:spcAft>
              <a:buClr>
                <a:srgbClr val="000000"/>
              </a:buClr>
              <a:buSzPts val="2000"/>
              <a:buFont typeface="Arial"/>
              <a:buChar char="•"/>
            </a:pPr>
            <a:r>
              <a:rPr lang="en-GB" sz="1800" b="0" i="0" u="none" strike="noStrike" cap="none">
                <a:solidFill>
                  <a:schemeClr val="dk1"/>
                </a:solidFill>
                <a:latin typeface="Calibri"/>
                <a:ea typeface="Calibri"/>
                <a:cs typeface="Calibri"/>
                <a:sym typeface="Calibri"/>
              </a:rPr>
              <a:t>Draft summary/answer &amp; action texts</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160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615" name="Google Shape;615;p7"/>
          <p:cNvSpPr txBox="1"/>
          <p:nvPr/>
        </p:nvSpPr>
        <p:spPr>
          <a:xfrm>
            <a:off x="523086" y="1440399"/>
            <a:ext cx="110988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rgbClr val="000000"/>
                </a:solidFill>
                <a:latin typeface="Calibri"/>
                <a:ea typeface="Calibri"/>
                <a:cs typeface="Calibri"/>
                <a:sym typeface="Calibri"/>
              </a:rPr>
              <a:t>Automated classification provides a first pass, followed by human validation to ensure accuracy:</a:t>
            </a:r>
            <a:endParaRPr sz="1400" b="0" i="0" u="none" strike="noStrike" cap="none" dirty="0">
              <a:solidFill>
                <a:srgbClr val="000000"/>
              </a:solidFill>
              <a:latin typeface="Arial"/>
              <a:ea typeface="Arial"/>
              <a:cs typeface="Arial"/>
              <a:sym typeface="Arial"/>
            </a:endParaRPr>
          </a:p>
        </p:txBody>
      </p:sp>
      <p:sp>
        <p:nvSpPr>
          <p:cNvPr id="616" name="Google Shape;616;p7"/>
          <p:cNvSpPr txBox="1"/>
          <p:nvPr/>
        </p:nvSpPr>
        <p:spPr>
          <a:xfrm>
            <a:off x="6251073" y="2269639"/>
            <a:ext cx="6087843" cy="30521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GB" sz="2200" b="1" i="0" u="none" strike="noStrike" cap="none" dirty="0">
                <a:solidFill>
                  <a:srgbClr val="FFC000"/>
                </a:solidFill>
                <a:latin typeface="Cambria"/>
                <a:ea typeface="Cambria"/>
                <a:cs typeface="Cambria"/>
                <a:sym typeface="Cambria"/>
              </a:rPr>
              <a:t>   Human Validation &amp; Quality Control</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FFC000"/>
              </a:solidFill>
              <a:latin typeface="Calibri"/>
              <a:ea typeface="Calibri"/>
              <a:cs typeface="Calibri"/>
              <a:sym typeface="Calibri"/>
            </a:endParaRPr>
          </a:p>
          <a:p>
            <a:pPr marL="342900" marR="0" lvl="0" indent="-342900" algn="l" rtl="0">
              <a:lnSpc>
                <a:spcPct val="100000"/>
              </a:lnSpc>
              <a:spcBef>
                <a:spcPts val="8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Review full translated content</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10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Correct unclassified or inaccurate classifications</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10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Finalise summary &amp; action text</a:t>
            </a:r>
            <a:endParaRPr sz="1400" b="0" i="0" u="none" strike="noStrike" cap="none" dirty="0">
              <a:solidFill>
                <a:srgbClr val="000000"/>
              </a:solidFill>
              <a:latin typeface="Arial"/>
              <a:ea typeface="Arial"/>
              <a:cs typeface="Arial"/>
              <a:sym typeface="Arial"/>
            </a:endParaRPr>
          </a:p>
          <a:p>
            <a:pPr marL="342900" marR="0" lvl="0" indent="-342900" algn="l" rtl="0">
              <a:lnSpc>
                <a:spcPct val="100000"/>
              </a:lnSpc>
              <a:spcBef>
                <a:spcPts val="10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Gap &amp; overlap identification</a:t>
            </a:r>
            <a:endParaRPr sz="1800" b="0" i="0" u="none" strike="noStrike" cap="none">
              <a:solidFill>
                <a:srgbClr val="000000"/>
              </a:solidFill>
              <a:latin typeface="Calibri"/>
              <a:ea typeface="Calibri"/>
              <a:cs typeface="Calibri"/>
              <a:sym typeface="Calibri"/>
            </a:endParaRPr>
          </a:p>
          <a:p>
            <a:pPr marL="342900" marR="0" lvl="0" indent="-342900" algn="l" rtl="0">
              <a:lnSpc>
                <a:spcPct val="100000"/>
              </a:lnSpc>
              <a:spcBef>
                <a:spcPts val="1000"/>
              </a:spcBef>
              <a:spcAft>
                <a:spcPts val="0"/>
              </a:spcAft>
              <a:buClr>
                <a:srgbClr val="000000"/>
              </a:buClr>
              <a:buSzPts val="1800"/>
              <a:buFont typeface="Arial"/>
              <a:buChar char="•"/>
            </a:pPr>
            <a:r>
              <a:rPr lang="en-GB" sz="1800" b="0" i="0" u="none" strike="noStrike" cap="none">
                <a:solidFill>
                  <a:srgbClr val="000000"/>
                </a:solidFill>
                <a:latin typeface="Calibri"/>
                <a:ea typeface="Calibri"/>
                <a:cs typeface="Calibri"/>
                <a:sym typeface="Calibri"/>
              </a:rPr>
              <a:t>Corrections retained for future runs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617" name="Google Shape;617;p7"/>
          <p:cNvSpPr txBox="1"/>
          <p:nvPr/>
        </p:nvSpPr>
        <p:spPr>
          <a:xfrm>
            <a:off x="570209" y="5426900"/>
            <a:ext cx="1105158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a:solidFill>
                  <a:schemeClr val="dk1"/>
                </a:solidFill>
                <a:latin typeface="Calibri"/>
                <a:ea typeface="Calibri"/>
                <a:cs typeface="Calibri"/>
                <a:sym typeface="Calibri"/>
              </a:rPr>
              <a:t>Automation</a:t>
            </a:r>
            <a:r>
              <a:rPr lang="en-GB" sz="2000" b="0" i="0" u="none" strike="noStrike" cap="none">
                <a:solidFill>
                  <a:srgbClr val="000000"/>
                </a:solidFill>
                <a:latin typeface="Calibri"/>
                <a:ea typeface="Calibri"/>
                <a:cs typeface="Calibri"/>
                <a:sym typeface="Calibri"/>
              </a:rPr>
              <a:t> improves efficiency; </a:t>
            </a:r>
            <a:r>
              <a:rPr lang="en-GB" sz="2000" b="1" i="0" u="none" strike="noStrike" cap="none">
                <a:solidFill>
                  <a:srgbClr val="000000"/>
                </a:solidFill>
                <a:latin typeface="Calibri"/>
                <a:ea typeface="Calibri"/>
                <a:cs typeface="Calibri"/>
                <a:sym typeface="Calibri"/>
              </a:rPr>
              <a:t>Human review </a:t>
            </a:r>
            <a:r>
              <a:rPr lang="en-GB" sz="2000" b="0" i="0" u="none" strike="noStrike" cap="none">
                <a:solidFill>
                  <a:srgbClr val="000000"/>
                </a:solidFill>
                <a:latin typeface="Calibri"/>
                <a:ea typeface="Calibri"/>
                <a:cs typeface="Calibri"/>
                <a:sym typeface="Calibri"/>
              </a:rPr>
              <a:t>ensures the final dataset is accurate, consistent and reliable.</a:t>
            </a:r>
            <a:endParaRPr sz="1400" b="0" i="0" u="none" strike="noStrike" cap="none" dirty="0">
              <a:solidFill>
                <a:srgbClr val="000000"/>
              </a:solidFill>
              <a:latin typeface="Arial"/>
              <a:ea typeface="Arial"/>
              <a:cs typeface="Arial"/>
              <a:sym typeface="Arial"/>
            </a:endParaRPr>
          </a:p>
        </p:txBody>
      </p:sp>
      <p:sp>
        <p:nvSpPr>
          <p:cNvPr id="618" name="Google Shape;618;p7"/>
          <p:cNvSpPr/>
          <p:nvPr/>
        </p:nvSpPr>
        <p:spPr>
          <a:xfrm>
            <a:off x="519033" y="2728725"/>
            <a:ext cx="5213935" cy="2221586"/>
          </a:xfrm>
          <a:prstGeom prst="roundRect">
            <a:avLst>
              <a:gd name="adj" fmla="val 3646"/>
            </a:avLst>
          </a:prstGeom>
          <a:noFill/>
          <a:ln w="28575" cap="flat" cmpd="sng">
            <a:solidFill>
              <a:srgbClr val="FCC14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9" name="Google Shape;619;p7"/>
          <p:cNvSpPr/>
          <p:nvPr/>
        </p:nvSpPr>
        <p:spPr>
          <a:xfrm>
            <a:off x="6122946" y="2728725"/>
            <a:ext cx="5522406" cy="2221586"/>
          </a:xfrm>
          <a:prstGeom prst="roundRect">
            <a:avLst>
              <a:gd name="adj" fmla="val 3646"/>
            </a:avLst>
          </a:prstGeom>
          <a:noFill/>
          <a:ln w="28575" cap="flat" cmpd="sng">
            <a:solidFill>
              <a:srgbClr val="FCC14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23"/>
        <p:cNvGrpSpPr/>
        <p:nvPr/>
      </p:nvGrpSpPr>
      <p:grpSpPr>
        <a:xfrm>
          <a:off x="0" y="0"/>
          <a:ext cx="0" cy="0"/>
          <a:chOff x="0" y="0"/>
          <a:chExt cx="0" cy="0"/>
        </a:xfrm>
      </p:grpSpPr>
      <p:sp>
        <p:nvSpPr>
          <p:cNvPr id="624" name="Google Shape;624;p8"/>
          <p:cNvSpPr/>
          <p:nvPr/>
        </p:nvSpPr>
        <p:spPr>
          <a:xfrm>
            <a:off x="6358931" y="2005903"/>
            <a:ext cx="1963882" cy="757637"/>
          </a:xfrm>
          <a:prstGeom prst="roundRect">
            <a:avLst>
              <a:gd name="adj" fmla="val 3646"/>
            </a:avLst>
          </a:prstGeom>
          <a:solidFill>
            <a:srgbClr val="9269A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5" name="Google Shape;625;p8"/>
          <p:cNvSpPr txBox="1"/>
          <p:nvPr/>
        </p:nvSpPr>
        <p:spPr>
          <a:xfrm>
            <a:off x="554476" y="383253"/>
            <a:ext cx="3800000" cy="52322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GB" sz="3400" b="1" i="0" u="none" strike="noStrike" cap="none">
                <a:solidFill>
                  <a:srgbClr val="9269A7"/>
                </a:solidFill>
                <a:latin typeface="Playfair Display"/>
                <a:ea typeface="Playfair Display"/>
                <a:cs typeface="Playfair Display"/>
                <a:sym typeface="Playfair Display"/>
              </a:rPr>
              <a:t>The Database: </a:t>
            </a:r>
            <a:endParaRPr sz="3400" b="1" i="0" u="none" strike="noStrike" cap="none">
              <a:solidFill>
                <a:srgbClr val="9269A7"/>
              </a:solidFill>
              <a:latin typeface="Playfair Display"/>
              <a:ea typeface="Playfair Display"/>
              <a:cs typeface="Playfair Display"/>
              <a:sym typeface="Playfair Display"/>
            </a:endParaRPr>
          </a:p>
        </p:txBody>
      </p:sp>
      <p:cxnSp>
        <p:nvCxnSpPr>
          <p:cNvPr id="626" name="Google Shape;626;p8"/>
          <p:cNvCxnSpPr/>
          <p:nvPr/>
        </p:nvCxnSpPr>
        <p:spPr>
          <a:xfrm>
            <a:off x="554476" y="1014893"/>
            <a:ext cx="1188600" cy="0"/>
          </a:xfrm>
          <a:prstGeom prst="straightConnector1">
            <a:avLst/>
          </a:prstGeom>
          <a:noFill/>
          <a:ln w="28575" cap="flat" cmpd="sng">
            <a:solidFill>
              <a:srgbClr val="6C5990"/>
            </a:solidFill>
            <a:prstDash val="solid"/>
            <a:round/>
            <a:headEnd type="none" w="sm" len="sm"/>
            <a:tailEnd type="none" w="sm" len="sm"/>
          </a:ln>
          <a:effectLst>
            <a:outerShdw blurRad="40000" dist="20000" dir="5400000" rotWithShape="0">
              <a:srgbClr val="000000">
                <a:alpha val="38039"/>
              </a:srgbClr>
            </a:outerShdw>
          </a:effectLst>
        </p:spPr>
      </p:cxnSp>
      <p:sp>
        <p:nvSpPr>
          <p:cNvPr id="627" name="Google Shape;627;p8"/>
          <p:cNvSpPr txBox="1"/>
          <p:nvPr/>
        </p:nvSpPr>
        <p:spPr>
          <a:xfrm>
            <a:off x="796085" y="5718703"/>
            <a:ext cx="548700" cy="16920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7</a:t>
            </a:r>
            <a:endParaRPr sz="1400" b="0" i="0" u="none" strike="noStrike" cap="none">
              <a:solidFill>
                <a:srgbClr val="000000"/>
              </a:solidFill>
              <a:latin typeface="Arial"/>
              <a:ea typeface="Arial"/>
              <a:cs typeface="Arial"/>
              <a:sym typeface="Arial"/>
            </a:endParaRPr>
          </a:p>
        </p:txBody>
      </p:sp>
      <p:sp>
        <p:nvSpPr>
          <p:cNvPr id="628" name="Google Shape;628;p8"/>
          <p:cNvSpPr/>
          <p:nvPr/>
        </p:nvSpPr>
        <p:spPr>
          <a:xfrm>
            <a:off x="554477" y="2863556"/>
            <a:ext cx="2590516" cy="3735870"/>
          </a:xfrm>
          <a:prstGeom prst="roundRect">
            <a:avLst>
              <a:gd name="adj" fmla="val 3646"/>
            </a:avLst>
          </a:prstGeom>
          <a:noFill/>
          <a:ln w="28575" cap="flat" cmpd="sng">
            <a:solidFill>
              <a:srgbClr val="9269A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9" name="Google Shape;629;p8"/>
          <p:cNvSpPr/>
          <p:nvPr/>
        </p:nvSpPr>
        <p:spPr>
          <a:xfrm>
            <a:off x="6148495" y="2215042"/>
            <a:ext cx="2424600" cy="477900"/>
          </a:xfrm>
          <a:prstGeom prst="rect">
            <a:avLst/>
          </a:prstGeom>
          <a:noFill/>
          <a:ln>
            <a:noFill/>
          </a:ln>
        </p:spPr>
        <p:txBody>
          <a:bodyPr spcFirstLastPara="1" wrap="square" lIns="91425" tIns="45700" rIns="91425" bIns="45700" anchor="ctr" anchorCtr="0">
            <a:noAutofit/>
          </a:bodyPr>
          <a:lstStyle/>
          <a:p>
            <a:pPr marL="0" marR="0" lvl="0" indent="0" algn="ctr" rtl="0">
              <a:lnSpc>
                <a:spcPct val="53571"/>
              </a:lnSpc>
              <a:spcBef>
                <a:spcPts val="0"/>
              </a:spcBef>
              <a:spcAft>
                <a:spcPts val="0"/>
              </a:spcAft>
              <a:buClr>
                <a:schemeClr val="lt1"/>
              </a:buClr>
              <a:buSzPts val="2800"/>
              <a:buFont typeface="Cambria"/>
              <a:buNone/>
            </a:pPr>
            <a:r>
              <a:rPr lang="en-GB" sz="2800" b="1" i="0" u="none" strike="noStrike" cap="none">
                <a:solidFill>
                  <a:schemeClr val="lt1"/>
                </a:solidFill>
                <a:latin typeface="Cambria"/>
                <a:ea typeface="Cambria"/>
                <a:cs typeface="Cambria"/>
                <a:sym typeface="Cambria"/>
              </a:rPr>
              <a:t>144 Pages</a:t>
            </a:r>
            <a:endParaRPr sz="2800" b="0" i="0" u="none" strike="noStrike" cap="none">
              <a:solidFill>
                <a:schemeClr val="lt1"/>
              </a:solidFill>
              <a:latin typeface="Cambria"/>
              <a:ea typeface="Cambria"/>
              <a:cs typeface="Cambria"/>
              <a:sym typeface="Cambria"/>
            </a:endParaRPr>
          </a:p>
        </p:txBody>
      </p:sp>
      <p:sp>
        <p:nvSpPr>
          <p:cNvPr id="630" name="Google Shape;630;p8"/>
          <p:cNvSpPr/>
          <p:nvPr/>
        </p:nvSpPr>
        <p:spPr>
          <a:xfrm>
            <a:off x="3401995" y="2004738"/>
            <a:ext cx="2727665" cy="757637"/>
          </a:xfrm>
          <a:prstGeom prst="roundRect">
            <a:avLst>
              <a:gd name="adj" fmla="val 3646"/>
            </a:avLst>
          </a:prstGeom>
          <a:solidFill>
            <a:srgbClr val="9269A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1" name="Google Shape;631;p8"/>
          <p:cNvSpPr/>
          <p:nvPr/>
        </p:nvSpPr>
        <p:spPr>
          <a:xfrm>
            <a:off x="3374264" y="2225059"/>
            <a:ext cx="2746500" cy="477900"/>
          </a:xfrm>
          <a:prstGeom prst="rect">
            <a:avLst/>
          </a:prstGeom>
          <a:noFill/>
          <a:ln>
            <a:noFill/>
          </a:ln>
        </p:spPr>
        <p:txBody>
          <a:bodyPr spcFirstLastPara="1" wrap="square" lIns="91425" tIns="45700" rIns="91425" bIns="45700" anchor="ctr" anchorCtr="0">
            <a:noAutofit/>
          </a:bodyPr>
          <a:lstStyle/>
          <a:p>
            <a:pPr marL="0" marR="0" lvl="0" indent="0" algn="ctr" rtl="0">
              <a:lnSpc>
                <a:spcPct val="53571"/>
              </a:lnSpc>
              <a:spcBef>
                <a:spcPts val="0"/>
              </a:spcBef>
              <a:spcAft>
                <a:spcPts val="0"/>
              </a:spcAft>
              <a:buClr>
                <a:schemeClr val="lt1"/>
              </a:buClr>
              <a:buSzPts val="2800"/>
              <a:buFont typeface="Cambria"/>
              <a:buNone/>
            </a:pPr>
            <a:r>
              <a:rPr lang="en-GB" sz="2800" b="1" i="0" u="none" strike="noStrike" cap="none">
                <a:solidFill>
                  <a:schemeClr val="lt1"/>
                </a:solidFill>
                <a:latin typeface="Cambria"/>
                <a:ea typeface="Cambria"/>
                <a:cs typeface="Cambria"/>
                <a:sym typeface="Cambria"/>
              </a:rPr>
              <a:t>5 Source Orgs</a:t>
            </a:r>
            <a:endParaRPr sz="2800" b="0" i="0" u="none" strike="noStrike" cap="none">
              <a:solidFill>
                <a:schemeClr val="lt1"/>
              </a:solidFill>
              <a:latin typeface="Cambria"/>
              <a:ea typeface="Cambria"/>
              <a:cs typeface="Cambria"/>
              <a:sym typeface="Cambria"/>
            </a:endParaRPr>
          </a:p>
        </p:txBody>
      </p:sp>
      <p:sp>
        <p:nvSpPr>
          <p:cNvPr id="632" name="Google Shape;632;p8"/>
          <p:cNvSpPr txBox="1"/>
          <p:nvPr/>
        </p:nvSpPr>
        <p:spPr>
          <a:xfrm>
            <a:off x="462814" y="1173446"/>
            <a:ext cx="11371361"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GB" sz="1800" b="0" i="0" u="none" strike="noStrike" cap="none">
                <a:solidFill>
                  <a:schemeClr val="dk1"/>
                </a:solidFill>
                <a:latin typeface="Calibri"/>
                <a:ea typeface="Calibri"/>
                <a:cs typeface="Calibri"/>
                <a:sym typeface="Calibri"/>
              </a:rPr>
              <a:t>Automated tagging provided a strong first pass (76% classified) 🡪 Manual human edit closed the remaining gap flagged for manual review (24%)</a:t>
            </a:r>
            <a:endParaRPr sz="1800" b="0" i="0" u="none" strike="noStrike" cap="none">
              <a:solidFill>
                <a:schemeClr val="dk1"/>
              </a:solidFill>
              <a:latin typeface="Calibri"/>
              <a:ea typeface="Calibri"/>
              <a:cs typeface="Calibri"/>
              <a:sym typeface="Calibri"/>
            </a:endParaRPr>
          </a:p>
        </p:txBody>
      </p:sp>
      <p:sp>
        <p:nvSpPr>
          <p:cNvPr id="633" name="Google Shape;633;p8"/>
          <p:cNvSpPr/>
          <p:nvPr/>
        </p:nvSpPr>
        <p:spPr>
          <a:xfrm>
            <a:off x="554476" y="2004738"/>
            <a:ext cx="2590517" cy="757637"/>
          </a:xfrm>
          <a:prstGeom prst="roundRect">
            <a:avLst>
              <a:gd name="adj" fmla="val 3646"/>
            </a:avLst>
          </a:prstGeom>
          <a:solidFill>
            <a:srgbClr val="9269A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4" name="Google Shape;634;p8"/>
          <p:cNvSpPr/>
          <p:nvPr/>
        </p:nvSpPr>
        <p:spPr>
          <a:xfrm>
            <a:off x="872679" y="2213877"/>
            <a:ext cx="1923607" cy="477900"/>
          </a:xfrm>
          <a:prstGeom prst="rect">
            <a:avLst/>
          </a:prstGeom>
          <a:noFill/>
          <a:ln>
            <a:noFill/>
          </a:ln>
        </p:spPr>
        <p:txBody>
          <a:bodyPr spcFirstLastPara="1" wrap="square" lIns="91425" tIns="45700" rIns="91425" bIns="45700" anchor="ctr" anchorCtr="0">
            <a:noAutofit/>
          </a:bodyPr>
          <a:lstStyle/>
          <a:p>
            <a:pPr marL="0" marR="0" lvl="0" indent="0" algn="ctr" rtl="0">
              <a:lnSpc>
                <a:spcPct val="53571"/>
              </a:lnSpc>
              <a:spcBef>
                <a:spcPts val="0"/>
              </a:spcBef>
              <a:spcAft>
                <a:spcPts val="0"/>
              </a:spcAft>
              <a:buClr>
                <a:schemeClr val="lt1"/>
              </a:buClr>
              <a:buSzPts val="2800"/>
              <a:buFont typeface="Cambria"/>
              <a:buNone/>
            </a:pPr>
            <a:r>
              <a:rPr lang="en-GB" sz="2800" b="1" i="0" u="none" strike="noStrike" cap="none">
                <a:solidFill>
                  <a:schemeClr val="lt1"/>
                </a:solidFill>
                <a:latin typeface="Cambria"/>
                <a:ea typeface="Cambria"/>
                <a:cs typeface="Cambria"/>
                <a:sym typeface="Cambria"/>
              </a:rPr>
              <a:t>14 Fields </a:t>
            </a:r>
            <a:endParaRPr sz="2800" b="1" i="0" u="none" strike="noStrike" cap="none">
              <a:solidFill>
                <a:schemeClr val="lt1"/>
              </a:solidFill>
              <a:latin typeface="Cambria"/>
              <a:ea typeface="Cambria"/>
              <a:cs typeface="Cambria"/>
              <a:sym typeface="Cambria"/>
            </a:endParaRPr>
          </a:p>
        </p:txBody>
      </p:sp>
      <p:sp>
        <p:nvSpPr>
          <p:cNvPr id="635" name="Google Shape;635;p8"/>
          <p:cNvSpPr/>
          <p:nvPr/>
        </p:nvSpPr>
        <p:spPr>
          <a:xfrm>
            <a:off x="3401994" y="2855334"/>
            <a:ext cx="2718770" cy="2449132"/>
          </a:xfrm>
          <a:prstGeom prst="roundRect">
            <a:avLst>
              <a:gd name="adj" fmla="val 3646"/>
            </a:avLst>
          </a:prstGeom>
          <a:noFill/>
          <a:ln w="28575" cap="flat" cmpd="sng">
            <a:solidFill>
              <a:srgbClr val="9269A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6" name="Google Shape;636;p8"/>
          <p:cNvSpPr txBox="1"/>
          <p:nvPr/>
        </p:nvSpPr>
        <p:spPr>
          <a:xfrm>
            <a:off x="3429725" y="2943541"/>
            <a:ext cx="2718770" cy="230828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kanker.nl</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rijksoverheid.nl</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thuisarts.nl</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zorginstituutnederland.nl</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nfk.nl</a:t>
            </a:r>
            <a:endParaRPr sz="1600" b="0" i="0" u="none" strike="noStrike" cap="none">
              <a:solidFill>
                <a:schemeClr val="dk1"/>
              </a:solidFill>
              <a:latin typeface="Calibri"/>
              <a:ea typeface="Calibri"/>
              <a:cs typeface="Calibri"/>
              <a:sym typeface="Calibri"/>
            </a:endParaRPr>
          </a:p>
        </p:txBody>
      </p:sp>
      <p:sp>
        <p:nvSpPr>
          <p:cNvPr id="637" name="Google Shape;637;p8"/>
          <p:cNvSpPr txBox="1"/>
          <p:nvPr/>
        </p:nvSpPr>
        <p:spPr>
          <a:xfrm>
            <a:off x="585531" y="2970349"/>
            <a:ext cx="2718770" cy="378561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Original URL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Source organisation</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Original Dutch text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English translation</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Dutch page title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English page title</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Scrape date</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Topic</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Patient journey stage</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Stakeholder</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Community Question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Summary / answer text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Action / next step</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GB" sz="1600" b="0" i="0" u="none" strike="noStrike" cap="none">
                <a:solidFill>
                  <a:srgbClr val="000000"/>
                </a:solidFill>
                <a:latin typeface="Calibri"/>
                <a:ea typeface="Calibri"/>
                <a:cs typeface="Calibri"/>
                <a:sym typeface="Calibri"/>
              </a:rPr>
              <a:t>- Priority flag</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chemeClr val="dk1"/>
              </a:solidFill>
              <a:latin typeface="Calibri"/>
              <a:ea typeface="Calibri"/>
              <a:cs typeface="Calibri"/>
              <a:sym typeface="Calibri"/>
            </a:endParaRPr>
          </a:p>
        </p:txBody>
      </p:sp>
      <p:sp>
        <p:nvSpPr>
          <p:cNvPr id="638" name="Google Shape;638;p8"/>
          <p:cNvSpPr/>
          <p:nvPr/>
        </p:nvSpPr>
        <p:spPr>
          <a:xfrm>
            <a:off x="6377775" y="2855325"/>
            <a:ext cx="4997100" cy="3570000"/>
          </a:xfrm>
          <a:prstGeom prst="roundRect">
            <a:avLst>
              <a:gd name="adj" fmla="val 3646"/>
            </a:avLst>
          </a:prstGeom>
          <a:noFill/>
          <a:ln w="28575" cap="flat" cmpd="sng">
            <a:solidFill>
              <a:srgbClr val="9269A7"/>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9" name="Google Shape;639;p8"/>
          <p:cNvSpPr/>
          <p:nvPr/>
        </p:nvSpPr>
        <p:spPr>
          <a:xfrm>
            <a:off x="6150305" y="3009609"/>
            <a:ext cx="2424600" cy="477900"/>
          </a:xfrm>
          <a:prstGeom prst="rect">
            <a:avLst/>
          </a:prstGeom>
          <a:noFill/>
          <a:ln>
            <a:noFill/>
          </a:ln>
        </p:spPr>
        <p:txBody>
          <a:bodyPr spcFirstLastPara="1" wrap="square" lIns="91425" tIns="45700" rIns="91425" bIns="45700" anchor="ctr" anchorCtr="0">
            <a:noAutofit/>
          </a:bodyPr>
          <a:lstStyle/>
          <a:p>
            <a:pPr marL="0" marR="0" lvl="0" indent="0" algn="ctr" rtl="0">
              <a:lnSpc>
                <a:spcPct val="53571"/>
              </a:lnSpc>
              <a:spcBef>
                <a:spcPts val="0"/>
              </a:spcBef>
              <a:spcAft>
                <a:spcPts val="0"/>
              </a:spcAft>
              <a:buClr>
                <a:schemeClr val="lt1"/>
              </a:buClr>
              <a:buSzPts val="2800"/>
              <a:buFont typeface="Cambria"/>
              <a:buNone/>
            </a:pPr>
            <a:r>
              <a:rPr lang="en-GB" sz="2800" b="1" i="0" u="none" strike="noStrike" cap="none">
                <a:solidFill>
                  <a:srgbClr val="9269A7"/>
                </a:solidFill>
                <a:latin typeface="Cambria"/>
                <a:ea typeface="Cambria"/>
                <a:cs typeface="Cambria"/>
                <a:sym typeface="Cambria"/>
              </a:rPr>
              <a:t>Updating:</a:t>
            </a:r>
            <a:endParaRPr sz="2800" b="0" i="0" u="none" strike="noStrike" cap="none">
              <a:solidFill>
                <a:srgbClr val="9269A7"/>
              </a:solidFill>
              <a:latin typeface="Cambria"/>
              <a:ea typeface="Cambria"/>
              <a:cs typeface="Cambria"/>
              <a:sym typeface="Cambria"/>
            </a:endParaRPr>
          </a:p>
        </p:txBody>
      </p:sp>
      <p:sp>
        <p:nvSpPr>
          <p:cNvPr id="640" name="Google Shape;640;p8"/>
          <p:cNvSpPr txBox="1"/>
          <p:nvPr/>
        </p:nvSpPr>
        <p:spPr>
          <a:xfrm>
            <a:off x="6544242" y="3487509"/>
            <a:ext cx="4552510" cy="2349321"/>
          </a:xfrm>
          <a:prstGeom prst="rect">
            <a:avLst/>
          </a:prstGeom>
          <a:noFill/>
          <a:ln>
            <a:noFill/>
          </a:ln>
        </p:spPr>
        <p:txBody>
          <a:bodyPr spcFirstLastPara="1" wrap="square" lIns="91425" tIns="45700" rIns="91425" bIns="45700" anchor="t" anchorCtr="0">
            <a:spAutoFit/>
          </a:bodyPr>
          <a:lstStyle/>
          <a:p>
            <a:pPr marL="342900" marR="0" lvl="0" indent="-342900" algn="l" rtl="0">
              <a:lnSpc>
                <a:spcPct val="138750"/>
              </a:lnSpc>
              <a:spcBef>
                <a:spcPts val="0"/>
              </a:spcBef>
              <a:spcAft>
                <a:spcPts val="0"/>
              </a:spcAft>
              <a:buClr>
                <a:srgbClr val="000000"/>
              </a:buClr>
              <a:buSzPts val="1600"/>
              <a:buFont typeface="Arial"/>
              <a:buAutoNum type="arabicPeriod"/>
            </a:pPr>
            <a:r>
              <a:rPr lang="en-GB" sz="1600" b="0" i="0" u="none" strike="noStrike" cap="none">
                <a:solidFill>
                  <a:schemeClr val="dk1"/>
                </a:solidFill>
                <a:latin typeface="Calibri"/>
                <a:ea typeface="Calibri"/>
                <a:cs typeface="Calibri"/>
                <a:sym typeface="Calibri"/>
              </a:rPr>
              <a:t>Add new URL </a:t>
            </a:r>
            <a:endParaRPr sz="1600" b="0" i="0" u="none" strike="noStrike" cap="none">
              <a:solidFill>
                <a:schemeClr val="dk1"/>
              </a:solidFill>
              <a:latin typeface="Calibri"/>
              <a:ea typeface="Calibri"/>
              <a:cs typeface="Calibri"/>
              <a:sym typeface="Calibri"/>
            </a:endParaRPr>
          </a:p>
          <a:p>
            <a:pPr marL="342900" marR="0" lvl="0" indent="-342900" algn="l" rtl="0">
              <a:lnSpc>
                <a:spcPct val="138750"/>
              </a:lnSpc>
              <a:spcBef>
                <a:spcPts val="0"/>
              </a:spcBef>
              <a:spcAft>
                <a:spcPts val="0"/>
              </a:spcAft>
              <a:buClr>
                <a:srgbClr val="000000"/>
              </a:buClr>
              <a:buSzPts val="1600"/>
              <a:buFont typeface="Arial"/>
              <a:buAutoNum type="arabicPeriod"/>
            </a:pPr>
            <a:r>
              <a:rPr lang="en-GB" sz="1600" b="0" i="0" u="none" strike="noStrike" cap="none">
                <a:solidFill>
                  <a:schemeClr val="dk1"/>
                </a:solidFill>
                <a:latin typeface="Calibri"/>
                <a:ea typeface="Calibri"/>
                <a:cs typeface="Calibri"/>
                <a:sym typeface="Calibri"/>
              </a:rPr>
              <a:t>Mark “Yes scrape”</a:t>
            </a:r>
            <a:endParaRPr sz="1400" b="0" i="0" u="none" strike="noStrike" cap="none" dirty="0">
              <a:solidFill>
                <a:srgbClr val="000000"/>
              </a:solidFill>
              <a:latin typeface="Arial"/>
              <a:ea typeface="Arial"/>
              <a:cs typeface="Arial"/>
              <a:sym typeface="Arial"/>
            </a:endParaRPr>
          </a:p>
          <a:p>
            <a:pPr marL="342900" marR="0" lvl="0" indent="-342900" algn="l" rtl="0">
              <a:lnSpc>
                <a:spcPct val="138750"/>
              </a:lnSpc>
              <a:spcBef>
                <a:spcPts val="0"/>
              </a:spcBef>
              <a:spcAft>
                <a:spcPts val="0"/>
              </a:spcAft>
              <a:buClr>
                <a:srgbClr val="000000"/>
              </a:buClr>
              <a:buSzPts val="1600"/>
              <a:buFont typeface="Arial"/>
              <a:buAutoNum type="arabicPeriod"/>
            </a:pPr>
            <a:r>
              <a:rPr lang="en-GB" sz="1600" b="0" i="0" u="none" strike="noStrike" cap="none">
                <a:solidFill>
                  <a:schemeClr val="dk1"/>
                </a:solidFill>
                <a:latin typeface="Calibri"/>
                <a:ea typeface="Calibri"/>
                <a:cs typeface="Calibri"/>
                <a:sym typeface="Calibri"/>
              </a:rPr>
              <a:t>Run code </a:t>
            </a:r>
            <a:endParaRPr sz="1400" b="0" i="0" u="none" strike="noStrike" cap="none" dirty="0">
              <a:solidFill>
                <a:srgbClr val="000000"/>
              </a:solidFill>
              <a:latin typeface="Arial"/>
              <a:ea typeface="Arial"/>
              <a:cs typeface="Arial"/>
              <a:sym typeface="Arial"/>
            </a:endParaRPr>
          </a:p>
          <a:p>
            <a:pPr marL="342900" marR="0" lvl="0" indent="-342900" algn="l" rtl="0">
              <a:lnSpc>
                <a:spcPct val="138750"/>
              </a:lnSpc>
              <a:spcBef>
                <a:spcPts val="0"/>
              </a:spcBef>
              <a:spcAft>
                <a:spcPts val="0"/>
              </a:spcAft>
              <a:buClr>
                <a:srgbClr val="000000"/>
              </a:buClr>
              <a:buSzPts val="1600"/>
              <a:buFont typeface="Arial"/>
              <a:buAutoNum type="arabicPeriod"/>
            </a:pPr>
            <a:r>
              <a:rPr lang="en-GB" sz="1600" b="0" i="0" u="none" strike="noStrike" cap="none">
                <a:solidFill>
                  <a:schemeClr val="dk1"/>
                </a:solidFill>
                <a:latin typeface="Calibri"/>
                <a:ea typeface="Calibri"/>
                <a:cs typeface="Calibri"/>
                <a:sym typeface="Calibri"/>
              </a:rPr>
              <a:t>Re-open excel sheet </a:t>
            </a:r>
            <a:endParaRPr sz="1600" b="0" i="0" u="none" strike="noStrike" cap="none">
              <a:solidFill>
                <a:schemeClr val="dk1"/>
              </a:solidFill>
              <a:latin typeface="Calibri"/>
              <a:ea typeface="Calibri"/>
              <a:cs typeface="Calibri"/>
              <a:sym typeface="Calibri"/>
            </a:endParaRPr>
          </a:p>
          <a:p>
            <a:pPr marL="342900" marR="0" lvl="0" indent="-342900" algn="l" rtl="0">
              <a:lnSpc>
                <a:spcPct val="138750"/>
              </a:lnSpc>
              <a:spcBef>
                <a:spcPts val="0"/>
              </a:spcBef>
              <a:spcAft>
                <a:spcPts val="0"/>
              </a:spcAft>
              <a:buClr>
                <a:srgbClr val="000000"/>
              </a:buClr>
              <a:buSzPts val="1600"/>
              <a:buFont typeface="Arial"/>
              <a:buAutoNum type="arabicPeriod"/>
            </a:pPr>
            <a:r>
              <a:rPr lang="en-GB" sz="1600" b="0" i="0" u="none" strike="noStrike" cap="none">
                <a:solidFill>
                  <a:schemeClr val="dk1"/>
                </a:solidFill>
                <a:latin typeface="Calibri"/>
                <a:ea typeface="Calibri"/>
                <a:cs typeface="Calibri"/>
                <a:sym typeface="Calibri"/>
              </a:rPr>
              <a:t>Manually classify any unclassified cells &amp;   finalise summary and action text </a:t>
            </a:r>
            <a:endParaRPr sz="1600" b="0" i="0" u="none" strike="noStrike" cap="none">
              <a:solidFill>
                <a:schemeClr val="dk1"/>
              </a:solidFill>
              <a:latin typeface="Calibri"/>
              <a:ea typeface="Calibri"/>
              <a:cs typeface="Calibri"/>
              <a:sym typeface="Calibri"/>
            </a:endParaRPr>
          </a:p>
          <a:p>
            <a:pPr marL="342900" marR="0" lvl="0" indent="-342900" algn="l" rtl="0">
              <a:lnSpc>
                <a:spcPct val="138750"/>
              </a:lnSpc>
              <a:spcBef>
                <a:spcPts val="0"/>
              </a:spcBef>
              <a:spcAft>
                <a:spcPts val="0"/>
              </a:spcAft>
              <a:buClr>
                <a:srgbClr val="000000"/>
              </a:buClr>
              <a:buSzPts val="1600"/>
              <a:buFont typeface="Arial"/>
              <a:buAutoNum type="arabicPeriod"/>
            </a:pPr>
            <a:r>
              <a:rPr lang="en-GB" sz="1600" b="0" i="0" u="none" strike="noStrike" cap="none">
                <a:solidFill>
                  <a:schemeClr val="dk1"/>
                </a:solidFill>
                <a:latin typeface="Calibri"/>
                <a:ea typeface="Calibri"/>
                <a:cs typeface="Calibri"/>
                <a:sym typeface="Calibri"/>
              </a:rPr>
              <a:t>Rerun code </a:t>
            </a:r>
            <a:endParaRPr sz="1600" b="0" i="0" u="none" strike="noStrike" cap="none">
              <a:solidFill>
                <a:schemeClr val="dk1"/>
              </a:solidFill>
              <a:latin typeface="Calibri"/>
              <a:ea typeface="Calibri"/>
              <a:cs typeface="Calibri"/>
              <a:sym typeface="Calibri"/>
            </a:endParaRPr>
          </a:p>
          <a:p>
            <a:pPr marL="342900" marR="0" lvl="0" indent="-342900" algn="l" rtl="0">
              <a:lnSpc>
                <a:spcPct val="138750"/>
              </a:lnSpc>
              <a:spcBef>
                <a:spcPts val="0"/>
              </a:spcBef>
              <a:spcAft>
                <a:spcPts val="0"/>
              </a:spcAft>
              <a:buClr>
                <a:srgbClr val="000000"/>
              </a:buClr>
              <a:buSzPts val="1600"/>
              <a:buFont typeface="Arial"/>
              <a:buAutoNum type="arabicPeriod"/>
            </a:pPr>
            <a:r>
              <a:rPr lang="en-GB" sz="1600" b="0" i="0" u="none" strike="noStrike" cap="none">
                <a:solidFill>
                  <a:schemeClr val="dk1"/>
                </a:solidFill>
                <a:latin typeface="Calibri"/>
                <a:ea typeface="Calibri"/>
                <a:cs typeface="Calibri"/>
                <a:sym typeface="Calibri"/>
              </a:rPr>
              <a:t>Excel sheet &amp; Tableau dashboard updated</a:t>
            </a:r>
            <a:endParaRPr sz="1600" b="0" i="0" u="none" strike="noStrike" cap="none">
              <a:solidFill>
                <a:schemeClr val="dk1"/>
              </a:solidFill>
              <a:latin typeface="Calibri"/>
              <a:ea typeface="Calibri"/>
              <a:cs typeface="Calibri"/>
              <a:sym typeface="Calibri"/>
            </a:endParaRPr>
          </a:p>
        </p:txBody>
      </p:sp>
      <p:sp>
        <p:nvSpPr>
          <p:cNvPr id="641" name="Google Shape;641;p8"/>
          <p:cNvSpPr/>
          <p:nvPr/>
        </p:nvSpPr>
        <p:spPr>
          <a:xfrm>
            <a:off x="8533248" y="2004738"/>
            <a:ext cx="2896752" cy="757637"/>
          </a:xfrm>
          <a:prstGeom prst="roundRect">
            <a:avLst>
              <a:gd name="adj" fmla="val 3646"/>
            </a:avLst>
          </a:prstGeom>
          <a:solidFill>
            <a:srgbClr val="9269A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2" name="Google Shape;642;p8"/>
          <p:cNvSpPr/>
          <p:nvPr/>
        </p:nvSpPr>
        <p:spPr>
          <a:xfrm>
            <a:off x="8602017" y="2203859"/>
            <a:ext cx="2772723" cy="477900"/>
          </a:xfrm>
          <a:prstGeom prst="rect">
            <a:avLst/>
          </a:prstGeom>
          <a:noFill/>
          <a:ln>
            <a:noFill/>
          </a:ln>
        </p:spPr>
        <p:txBody>
          <a:bodyPr spcFirstLastPara="1" wrap="square" lIns="91425" tIns="45700" rIns="91425" bIns="45700" anchor="ctr" anchorCtr="0">
            <a:noAutofit/>
          </a:bodyPr>
          <a:lstStyle/>
          <a:p>
            <a:pPr marL="0" marR="0" lvl="0" indent="0" algn="ctr" rtl="0">
              <a:lnSpc>
                <a:spcPct val="53571"/>
              </a:lnSpc>
              <a:spcBef>
                <a:spcPts val="0"/>
              </a:spcBef>
              <a:spcAft>
                <a:spcPts val="0"/>
              </a:spcAft>
              <a:buClr>
                <a:schemeClr val="lt1"/>
              </a:buClr>
              <a:buSzPts val="2800"/>
              <a:buFont typeface="Cambria"/>
              <a:buNone/>
            </a:pPr>
            <a:r>
              <a:rPr lang="en-GB" sz="2800" b="1" i="0" u="none" strike="noStrike" cap="none">
                <a:solidFill>
                  <a:schemeClr val="lt1"/>
                </a:solidFill>
                <a:latin typeface="Cambria"/>
                <a:ea typeface="Cambria"/>
                <a:cs typeface="Cambria"/>
                <a:sym typeface="Cambria"/>
              </a:rPr>
              <a:t>81% core scope</a:t>
            </a:r>
            <a:endParaRPr sz="2800" b="0" i="0" u="none" strike="noStrike" cap="none">
              <a:solidFill>
                <a:schemeClr val="lt1"/>
              </a:solidFill>
              <a:latin typeface="Cambria"/>
              <a:ea typeface="Cambria"/>
              <a:cs typeface="Cambria"/>
              <a:sym typeface="Cambria"/>
            </a:endParaRPr>
          </a:p>
        </p:txBody>
      </p:sp>
      <p:sp>
        <p:nvSpPr>
          <p:cNvPr id="643" name="Google Shape;643;p8"/>
          <p:cNvSpPr txBox="1"/>
          <p:nvPr/>
        </p:nvSpPr>
        <p:spPr>
          <a:xfrm>
            <a:off x="11411265" y="6517872"/>
            <a:ext cx="548700" cy="16920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7</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47"/>
        <p:cNvGrpSpPr/>
        <p:nvPr/>
      </p:nvGrpSpPr>
      <p:grpSpPr>
        <a:xfrm>
          <a:off x="0" y="0"/>
          <a:ext cx="0" cy="0"/>
          <a:chOff x="0" y="0"/>
          <a:chExt cx="0" cy="0"/>
        </a:xfrm>
      </p:grpSpPr>
      <p:sp>
        <p:nvSpPr>
          <p:cNvPr id="648" name="Google Shape;648;g3f8462b1fc5_10_0"/>
          <p:cNvSpPr txBox="1"/>
          <p:nvPr/>
        </p:nvSpPr>
        <p:spPr>
          <a:xfrm>
            <a:off x="405035" y="271105"/>
            <a:ext cx="12074593" cy="49244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GB" sz="3200" b="1" i="0" u="none" strike="noStrike" cap="none">
                <a:solidFill>
                  <a:srgbClr val="00C4B9"/>
                </a:solidFill>
                <a:latin typeface="Playfair Display"/>
                <a:ea typeface="Playfair Display"/>
                <a:cs typeface="Playfair Display"/>
                <a:sym typeface="Playfair Display"/>
              </a:rPr>
              <a:t>Initial Findings: Contribution by source + coverage by topic</a:t>
            </a:r>
            <a:endParaRPr sz="3200" b="1" i="0" u="none" strike="noStrike" cap="none">
              <a:solidFill>
                <a:srgbClr val="00C4B9"/>
              </a:solidFill>
              <a:latin typeface="Playfair Display"/>
              <a:ea typeface="Playfair Display"/>
              <a:cs typeface="Playfair Display"/>
              <a:sym typeface="Playfair Display"/>
            </a:endParaRPr>
          </a:p>
        </p:txBody>
      </p:sp>
      <p:cxnSp>
        <p:nvCxnSpPr>
          <p:cNvPr id="649" name="Google Shape;649;g3f8462b1fc5_10_0"/>
          <p:cNvCxnSpPr/>
          <p:nvPr/>
        </p:nvCxnSpPr>
        <p:spPr>
          <a:xfrm>
            <a:off x="405046" y="927806"/>
            <a:ext cx="1188600" cy="0"/>
          </a:xfrm>
          <a:prstGeom prst="straightConnector1">
            <a:avLst/>
          </a:prstGeom>
          <a:noFill/>
          <a:ln w="28575" cap="flat" cmpd="sng">
            <a:solidFill>
              <a:srgbClr val="00C4B9"/>
            </a:solidFill>
            <a:prstDash val="solid"/>
            <a:round/>
            <a:headEnd type="none" w="sm" len="sm"/>
            <a:tailEnd type="none" w="sm" len="sm"/>
          </a:ln>
          <a:effectLst>
            <a:outerShdw blurRad="40000" dist="20000" dir="5400000" rotWithShape="0">
              <a:srgbClr val="000000">
                <a:alpha val="38039"/>
              </a:srgbClr>
            </a:outerShdw>
          </a:effectLst>
        </p:spPr>
      </p:cxnSp>
      <p:sp>
        <p:nvSpPr>
          <p:cNvPr id="650" name="Google Shape;650;g3f8462b1fc5_10_0"/>
          <p:cNvSpPr txBox="1"/>
          <p:nvPr/>
        </p:nvSpPr>
        <p:spPr>
          <a:xfrm>
            <a:off x="11368735" y="6355080"/>
            <a:ext cx="548700" cy="16920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7</a:t>
            </a:r>
            <a:endParaRPr sz="1400" b="0" i="0" u="none" strike="noStrike" cap="none">
              <a:solidFill>
                <a:srgbClr val="000000"/>
              </a:solidFill>
              <a:latin typeface="Arial"/>
              <a:ea typeface="Arial"/>
              <a:cs typeface="Arial"/>
              <a:sym typeface="Arial"/>
            </a:endParaRPr>
          </a:p>
        </p:txBody>
      </p:sp>
      <p:pic>
        <p:nvPicPr>
          <p:cNvPr id="651" name="Google Shape;651;g3f8462b1fc5_10_0"/>
          <p:cNvPicPr preferRelativeResize="0"/>
          <p:nvPr/>
        </p:nvPicPr>
        <p:blipFill rotWithShape="1">
          <a:blip r:embed="rId3">
            <a:alphaModFix/>
          </a:blip>
          <a:srcRect t="4992"/>
          <a:stretch/>
        </p:blipFill>
        <p:spPr>
          <a:xfrm>
            <a:off x="5096656" y="3271942"/>
            <a:ext cx="7130762" cy="3586058"/>
          </a:xfrm>
          <a:prstGeom prst="rect">
            <a:avLst/>
          </a:prstGeom>
          <a:noFill/>
          <a:ln>
            <a:noFill/>
          </a:ln>
        </p:spPr>
      </p:pic>
      <p:sp>
        <p:nvSpPr>
          <p:cNvPr id="652" name="Google Shape;652;g3f8462b1fc5_10_0"/>
          <p:cNvSpPr/>
          <p:nvPr/>
        </p:nvSpPr>
        <p:spPr>
          <a:xfrm>
            <a:off x="1304446" y="1377625"/>
            <a:ext cx="1333613" cy="718186"/>
          </a:xfrm>
          <a:prstGeom prst="roundRect">
            <a:avLst>
              <a:gd name="adj" fmla="val 3646"/>
            </a:avLst>
          </a:prstGeom>
          <a:noFill/>
          <a:ln w="28575" cap="flat" cmpd="sng">
            <a:solidFill>
              <a:srgbClr val="00B05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3" name="Google Shape;653;g3f8462b1fc5_10_0"/>
          <p:cNvSpPr/>
          <p:nvPr/>
        </p:nvSpPr>
        <p:spPr>
          <a:xfrm>
            <a:off x="2889753" y="1373412"/>
            <a:ext cx="1333613" cy="718186"/>
          </a:xfrm>
          <a:prstGeom prst="roundRect">
            <a:avLst>
              <a:gd name="adj" fmla="val 3646"/>
            </a:avLst>
          </a:prstGeom>
          <a:noFill/>
          <a:ln w="28575" cap="flat" cmpd="sng">
            <a:solidFill>
              <a:srgbClr val="7F7F7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4" name="Google Shape;654;g3f8462b1fc5_10_0"/>
          <p:cNvSpPr/>
          <p:nvPr/>
        </p:nvSpPr>
        <p:spPr>
          <a:xfrm>
            <a:off x="4475060" y="1374921"/>
            <a:ext cx="2679231" cy="718186"/>
          </a:xfrm>
          <a:prstGeom prst="roundRect">
            <a:avLst>
              <a:gd name="adj" fmla="val 3646"/>
            </a:avLst>
          </a:prstGeom>
          <a:noFill/>
          <a:ln w="28575" cap="flat" cmpd="sng">
            <a:solidFill>
              <a:srgbClr val="7F7F7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5" name="Google Shape;655;g3f8462b1fc5_10_0"/>
          <p:cNvSpPr/>
          <p:nvPr/>
        </p:nvSpPr>
        <p:spPr>
          <a:xfrm>
            <a:off x="9317812" y="1373412"/>
            <a:ext cx="1333613" cy="718185"/>
          </a:xfrm>
          <a:prstGeom prst="roundRect">
            <a:avLst>
              <a:gd name="adj" fmla="val 3646"/>
            </a:avLst>
          </a:prstGeom>
          <a:noFill/>
          <a:ln w="28575" cap="flat" cmpd="sng">
            <a:solidFill>
              <a:srgbClr val="FF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6" name="Google Shape;656;g3f8462b1fc5_10_0"/>
          <p:cNvSpPr txBox="1"/>
          <p:nvPr/>
        </p:nvSpPr>
        <p:spPr>
          <a:xfrm>
            <a:off x="1395465" y="1465131"/>
            <a:ext cx="1151573" cy="6001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GB" sz="1700" b="1" i="0" u="none" strike="noStrike" cap="none" dirty="0">
                <a:solidFill>
                  <a:srgbClr val="000000"/>
                </a:solidFill>
                <a:latin typeface="Arial"/>
                <a:ea typeface="Arial"/>
                <a:cs typeface="Arial"/>
                <a:sym typeface="Arial"/>
              </a:rPr>
              <a:t>42</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000000"/>
                </a:solidFill>
                <a:latin typeface="Calibri"/>
                <a:ea typeface="Calibri"/>
                <a:cs typeface="Calibri"/>
                <a:sym typeface="Calibri"/>
              </a:rPr>
              <a:t>kanker.nl </a:t>
            </a:r>
            <a:endParaRPr sz="1400" b="0" i="0" u="none" strike="noStrike" cap="none" dirty="0">
              <a:solidFill>
                <a:srgbClr val="000000"/>
              </a:solidFill>
              <a:latin typeface="Arial"/>
              <a:ea typeface="Arial"/>
              <a:cs typeface="Arial"/>
              <a:sym typeface="Arial"/>
            </a:endParaRPr>
          </a:p>
        </p:txBody>
      </p:sp>
      <p:sp>
        <p:nvSpPr>
          <p:cNvPr id="657" name="Google Shape;657;g3f8462b1fc5_10_0"/>
          <p:cNvSpPr txBox="1"/>
          <p:nvPr/>
        </p:nvSpPr>
        <p:spPr>
          <a:xfrm>
            <a:off x="7443785" y="1462030"/>
            <a:ext cx="1584532" cy="6001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GB" sz="1700" b="1" i="0" u="none" strike="noStrike" cap="none" dirty="0">
                <a:solidFill>
                  <a:srgbClr val="000000"/>
                </a:solidFill>
                <a:latin typeface="Arial"/>
                <a:ea typeface="Arial"/>
                <a:cs typeface="Arial"/>
                <a:sym typeface="Arial"/>
              </a:rPr>
              <a:t>25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000000"/>
                </a:solidFill>
                <a:latin typeface="Calibri"/>
                <a:ea typeface="Calibri"/>
                <a:cs typeface="Calibri"/>
                <a:sym typeface="Calibri"/>
              </a:rPr>
              <a:t>rijksoverheid.nl</a:t>
            </a:r>
            <a:endParaRPr sz="1400" b="0" i="0" u="none" strike="noStrike" cap="none" dirty="0">
              <a:solidFill>
                <a:srgbClr val="000000"/>
              </a:solidFill>
              <a:latin typeface="Arial"/>
              <a:ea typeface="Arial"/>
              <a:cs typeface="Arial"/>
              <a:sym typeface="Arial"/>
            </a:endParaRPr>
          </a:p>
        </p:txBody>
      </p:sp>
      <p:sp>
        <p:nvSpPr>
          <p:cNvPr id="658" name="Google Shape;658;g3f8462b1fc5_10_0"/>
          <p:cNvSpPr txBox="1"/>
          <p:nvPr/>
        </p:nvSpPr>
        <p:spPr>
          <a:xfrm>
            <a:off x="2954752" y="1462030"/>
            <a:ext cx="1203613" cy="6001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GB" sz="1700" b="1" i="0" u="none" strike="noStrike" cap="none" dirty="0">
                <a:solidFill>
                  <a:srgbClr val="000000"/>
                </a:solidFill>
                <a:latin typeface="Arial"/>
                <a:ea typeface="Arial"/>
                <a:cs typeface="Arial"/>
                <a:sym typeface="Arial"/>
              </a:rPr>
              <a:t>38</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000000"/>
                </a:solidFill>
                <a:latin typeface="Calibri"/>
                <a:ea typeface="Calibri"/>
                <a:cs typeface="Calibri"/>
                <a:sym typeface="Calibri"/>
              </a:rPr>
              <a:t>thuisarts.nl</a:t>
            </a:r>
            <a:endParaRPr sz="1400" b="0" i="0" u="none" strike="noStrike" cap="none" dirty="0">
              <a:solidFill>
                <a:srgbClr val="000000"/>
              </a:solidFill>
              <a:latin typeface="Arial"/>
              <a:ea typeface="Arial"/>
              <a:cs typeface="Arial"/>
              <a:sym typeface="Arial"/>
            </a:endParaRPr>
          </a:p>
        </p:txBody>
      </p:sp>
      <p:sp>
        <p:nvSpPr>
          <p:cNvPr id="659" name="Google Shape;659;g3f8462b1fc5_10_0"/>
          <p:cNvSpPr txBox="1"/>
          <p:nvPr/>
        </p:nvSpPr>
        <p:spPr>
          <a:xfrm>
            <a:off x="4538880" y="1462030"/>
            <a:ext cx="2551590" cy="6001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GB" sz="1700" b="1" i="0" u="none" strike="noStrike" cap="none" dirty="0">
                <a:solidFill>
                  <a:srgbClr val="000000"/>
                </a:solidFill>
                <a:latin typeface="Arial"/>
                <a:ea typeface="Arial"/>
                <a:cs typeface="Arial"/>
                <a:sym typeface="Arial"/>
              </a:rPr>
              <a:t>31</a:t>
            </a:r>
            <a:r>
              <a:rPr lang="en-GB" sz="1600" b="1" i="0" u="none" strike="noStrike" cap="none">
                <a:solidFill>
                  <a:srgbClr val="000000"/>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000000"/>
                </a:solidFill>
                <a:latin typeface="Calibri"/>
                <a:ea typeface="Calibri"/>
                <a:cs typeface="Calibri"/>
                <a:sym typeface="Calibri"/>
              </a:rPr>
              <a:t>zorginstituutnederland.nl</a:t>
            </a:r>
            <a:endParaRPr sz="1400" b="0" i="0" u="none" strike="noStrike" cap="none" dirty="0">
              <a:solidFill>
                <a:srgbClr val="000000"/>
              </a:solidFill>
              <a:latin typeface="Arial"/>
              <a:ea typeface="Arial"/>
              <a:cs typeface="Arial"/>
              <a:sym typeface="Arial"/>
            </a:endParaRPr>
          </a:p>
        </p:txBody>
      </p:sp>
      <p:sp>
        <p:nvSpPr>
          <p:cNvPr id="660" name="Google Shape;660;g3f8462b1fc5_10_0"/>
          <p:cNvSpPr txBox="1"/>
          <p:nvPr/>
        </p:nvSpPr>
        <p:spPr>
          <a:xfrm>
            <a:off x="9572621" y="1440116"/>
            <a:ext cx="764289" cy="6001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GB" sz="1700" b="1" i="0" u="none" strike="noStrike" cap="none" dirty="0">
                <a:solidFill>
                  <a:srgbClr val="000000"/>
                </a:solidFill>
                <a:latin typeface="Arial"/>
                <a:ea typeface="Arial"/>
                <a:cs typeface="Arial"/>
                <a:sym typeface="Arial"/>
              </a:rPr>
              <a:t>8</a:t>
            </a:r>
            <a:r>
              <a:rPr lang="en-GB" sz="1600" b="1" i="0" u="none" strike="noStrike" cap="none">
                <a:solidFill>
                  <a:srgbClr val="000000"/>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000000"/>
                </a:solidFill>
                <a:latin typeface="Calibri"/>
                <a:ea typeface="Calibri"/>
                <a:cs typeface="Calibri"/>
                <a:sym typeface="Calibri"/>
              </a:rPr>
              <a:t>nfk.nl</a:t>
            </a:r>
            <a:endParaRPr sz="1400" b="0" i="0" u="none" strike="noStrike" cap="none" dirty="0">
              <a:solidFill>
                <a:srgbClr val="000000"/>
              </a:solidFill>
              <a:latin typeface="Arial"/>
              <a:ea typeface="Arial"/>
              <a:cs typeface="Arial"/>
              <a:sym typeface="Arial"/>
            </a:endParaRPr>
          </a:p>
        </p:txBody>
      </p:sp>
      <p:sp>
        <p:nvSpPr>
          <p:cNvPr id="661" name="Google Shape;661;g3f8462b1fc5_10_0"/>
          <p:cNvSpPr/>
          <p:nvPr/>
        </p:nvSpPr>
        <p:spPr>
          <a:xfrm>
            <a:off x="7405985" y="1373411"/>
            <a:ext cx="1660133" cy="718186"/>
          </a:xfrm>
          <a:prstGeom prst="roundRect">
            <a:avLst>
              <a:gd name="adj" fmla="val 3646"/>
            </a:avLst>
          </a:prstGeom>
          <a:noFill/>
          <a:ln w="28575" cap="flat" cmpd="sng">
            <a:solidFill>
              <a:srgbClr val="7F7F7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cxnSp>
        <p:nvCxnSpPr>
          <p:cNvPr id="662" name="Google Shape;662;g3f8462b1fc5_10_0"/>
          <p:cNvCxnSpPr/>
          <p:nvPr/>
        </p:nvCxnSpPr>
        <p:spPr>
          <a:xfrm rot="10800000">
            <a:off x="835833" y="2293495"/>
            <a:ext cx="10241899" cy="0"/>
          </a:xfrm>
          <a:prstGeom prst="straightConnector1">
            <a:avLst/>
          </a:prstGeom>
          <a:noFill/>
          <a:ln w="38100" cap="flat" cmpd="sng">
            <a:solidFill>
              <a:schemeClr val="dk1"/>
            </a:solidFill>
            <a:prstDash val="solid"/>
            <a:round/>
            <a:headEnd type="none" w="sm" len="sm"/>
            <a:tailEnd type="triangle" w="med" len="med"/>
          </a:ln>
        </p:spPr>
      </p:cxnSp>
      <p:sp>
        <p:nvSpPr>
          <p:cNvPr id="663" name="Google Shape;663;g3f8462b1fc5_10_0"/>
          <p:cNvSpPr txBox="1"/>
          <p:nvPr/>
        </p:nvSpPr>
        <p:spPr>
          <a:xfrm>
            <a:off x="4475060" y="2396744"/>
            <a:ext cx="2495907"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rgbClr val="000000"/>
                </a:solidFill>
                <a:latin typeface="Calibri"/>
                <a:ea typeface="Calibri"/>
                <a:cs typeface="Calibri"/>
                <a:sym typeface="Calibri"/>
              </a:rPr>
              <a:t>Pages contributed </a:t>
            </a:r>
            <a:endParaRPr sz="1400" b="0" i="0" u="none" strike="noStrike" cap="none" dirty="0">
              <a:solidFill>
                <a:srgbClr val="000000"/>
              </a:solidFill>
              <a:latin typeface="Arial"/>
              <a:ea typeface="Arial"/>
              <a:cs typeface="Arial"/>
              <a:sym typeface="Arial"/>
            </a:endParaRPr>
          </a:p>
        </p:txBody>
      </p:sp>
      <p:sp>
        <p:nvSpPr>
          <p:cNvPr id="664" name="Google Shape;664;g3f8462b1fc5_10_0"/>
          <p:cNvSpPr/>
          <p:nvPr/>
        </p:nvSpPr>
        <p:spPr>
          <a:xfrm>
            <a:off x="405033" y="3520205"/>
            <a:ext cx="4381639" cy="703468"/>
          </a:xfrm>
          <a:prstGeom prst="roundRect">
            <a:avLst>
              <a:gd name="adj" fmla="val 3646"/>
            </a:avLst>
          </a:prstGeom>
          <a:solidFill>
            <a:srgbClr val="00C4B9"/>
          </a:solidFill>
          <a:ln w="9525" cap="flat" cmpd="sng">
            <a:solidFill>
              <a:srgbClr val="00C4B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5" name="Google Shape;665;g3f8462b1fc5_10_0"/>
          <p:cNvSpPr/>
          <p:nvPr/>
        </p:nvSpPr>
        <p:spPr>
          <a:xfrm>
            <a:off x="400978" y="4309985"/>
            <a:ext cx="4381640" cy="703468"/>
          </a:xfrm>
          <a:prstGeom prst="roundRect">
            <a:avLst>
              <a:gd name="adj" fmla="val 3646"/>
            </a:avLst>
          </a:prstGeom>
          <a:solidFill>
            <a:srgbClr val="00C4B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6" name="Google Shape;666;g3f8462b1fc5_10_0"/>
          <p:cNvSpPr/>
          <p:nvPr/>
        </p:nvSpPr>
        <p:spPr>
          <a:xfrm>
            <a:off x="400978" y="5099766"/>
            <a:ext cx="4381640" cy="703468"/>
          </a:xfrm>
          <a:prstGeom prst="roundRect">
            <a:avLst>
              <a:gd name="adj" fmla="val 3646"/>
            </a:avLst>
          </a:prstGeom>
          <a:solidFill>
            <a:srgbClr val="00C4B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7" name="Google Shape;667;g3f8462b1fc5_10_0"/>
          <p:cNvSpPr txBox="1"/>
          <p:nvPr/>
        </p:nvSpPr>
        <p:spPr>
          <a:xfrm>
            <a:off x="316217" y="3058551"/>
            <a:ext cx="3707143"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a:solidFill>
                  <a:srgbClr val="000000"/>
                </a:solidFill>
                <a:latin typeface="Calibri"/>
                <a:ea typeface="Calibri"/>
                <a:cs typeface="Calibri"/>
                <a:sym typeface="Calibri"/>
              </a:rPr>
              <a:t>Topic coverage highly uneven: </a:t>
            </a:r>
            <a:endParaRPr sz="1400" b="0" i="0" u="none" strike="noStrike" cap="none" dirty="0">
              <a:solidFill>
                <a:srgbClr val="000000"/>
              </a:solidFill>
              <a:latin typeface="Arial"/>
              <a:ea typeface="Arial"/>
              <a:cs typeface="Arial"/>
              <a:sym typeface="Arial"/>
            </a:endParaRPr>
          </a:p>
        </p:txBody>
      </p:sp>
      <p:sp>
        <p:nvSpPr>
          <p:cNvPr id="668" name="Google Shape;668;g3f8462b1fc5_10_0"/>
          <p:cNvSpPr txBox="1"/>
          <p:nvPr/>
        </p:nvSpPr>
        <p:spPr>
          <a:xfrm>
            <a:off x="468933" y="3591935"/>
            <a:ext cx="4253837"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chemeClr val="lt1"/>
                </a:solidFill>
                <a:latin typeface="Calibri"/>
                <a:ea typeface="Calibri"/>
                <a:cs typeface="Calibri"/>
                <a:sym typeface="Calibri"/>
              </a:rPr>
              <a:t>Health insurance and what may be covered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lt1"/>
                </a:solidFill>
                <a:latin typeface="Arial"/>
                <a:ea typeface="Arial"/>
                <a:cs typeface="Arial"/>
                <a:sym typeface="Arial"/>
              </a:rPr>
              <a:t>52 of 144 pages = 1/3 of dataset </a:t>
            </a:r>
            <a:endParaRPr sz="1400" b="0" i="0" u="none" strike="noStrike" cap="none" dirty="0">
              <a:solidFill>
                <a:srgbClr val="000000"/>
              </a:solidFill>
              <a:latin typeface="Arial"/>
              <a:ea typeface="Arial"/>
              <a:cs typeface="Arial"/>
              <a:sym typeface="Arial"/>
            </a:endParaRPr>
          </a:p>
        </p:txBody>
      </p:sp>
      <p:sp>
        <p:nvSpPr>
          <p:cNvPr id="669" name="Google Shape;669;g3f8462b1fc5_10_0"/>
          <p:cNvSpPr txBox="1"/>
          <p:nvPr/>
        </p:nvSpPr>
        <p:spPr>
          <a:xfrm>
            <a:off x="531602" y="4386601"/>
            <a:ext cx="4028406"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chemeClr val="lt1"/>
                </a:solidFill>
                <a:latin typeface="Calibri"/>
                <a:ea typeface="Calibri"/>
                <a:cs typeface="Calibri"/>
                <a:sym typeface="Calibri"/>
              </a:rPr>
              <a:t>Active Navigation content</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lt1"/>
                </a:solidFill>
                <a:latin typeface="Arial"/>
                <a:ea typeface="Arial"/>
                <a:cs typeface="Arial"/>
                <a:sym typeface="Arial"/>
              </a:rPr>
              <a:t> 22 of 144 pages  </a:t>
            </a:r>
            <a:endParaRPr sz="1400" b="0" i="0" u="none" strike="noStrike" cap="none" dirty="0">
              <a:solidFill>
                <a:srgbClr val="000000"/>
              </a:solidFill>
              <a:latin typeface="Arial"/>
              <a:ea typeface="Arial"/>
              <a:cs typeface="Arial"/>
              <a:sym typeface="Arial"/>
            </a:endParaRPr>
          </a:p>
        </p:txBody>
      </p:sp>
      <p:sp>
        <p:nvSpPr>
          <p:cNvPr id="670" name="Google Shape;670;g3f8462b1fc5_10_0"/>
          <p:cNvSpPr/>
          <p:nvPr/>
        </p:nvSpPr>
        <p:spPr>
          <a:xfrm>
            <a:off x="400978" y="5889547"/>
            <a:ext cx="4381640" cy="703468"/>
          </a:xfrm>
          <a:prstGeom prst="roundRect">
            <a:avLst>
              <a:gd name="adj" fmla="val 3646"/>
            </a:avLst>
          </a:prstGeom>
          <a:solidFill>
            <a:srgbClr val="00C4B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1" name="Google Shape;671;g3f8462b1fc5_10_0"/>
          <p:cNvSpPr txBox="1"/>
          <p:nvPr/>
        </p:nvSpPr>
        <p:spPr>
          <a:xfrm>
            <a:off x="538136" y="5158014"/>
            <a:ext cx="4028406"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chemeClr val="lt1"/>
                </a:solidFill>
                <a:latin typeface="Calibri"/>
                <a:ea typeface="Calibri"/>
                <a:cs typeface="Calibri"/>
                <a:sym typeface="Calibri"/>
              </a:rPr>
              <a:t>First 48hrs content </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dirty="0">
                <a:solidFill>
                  <a:schemeClr val="lt1"/>
                </a:solidFill>
                <a:latin typeface="Arial"/>
                <a:ea typeface="Arial"/>
                <a:cs typeface="Arial"/>
                <a:sym typeface="Arial"/>
              </a:rPr>
              <a:t>5 of 144 pages</a:t>
            </a:r>
            <a:endParaRPr sz="1400" b="0" i="0" u="none" strike="noStrike" cap="none" dirty="0">
              <a:solidFill>
                <a:srgbClr val="000000"/>
              </a:solidFill>
              <a:latin typeface="Arial"/>
              <a:ea typeface="Arial"/>
              <a:cs typeface="Arial"/>
              <a:sym typeface="Arial"/>
            </a:endParaRPr>
          </a:p>
        </p:txBody>
      </p:sp>
      <p:sp>
        <p:nvSpPr>
          <p:cNvPr id="672" name="Google Shape;672;g3f8462b1fc5_10_0"/>
          <p:cNvSpPr txBox="1"/>
          <p:nvPr/>
        </p:nvSpPr>
        <p:spPr>
          <a:xfrm>
            <a:off x="469557" y="5969886"/>
            <a:ext cx="4244482" cy="5847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dirty="0">
                <a:solidFill>
                  <a:srgbClr val="000000"/>
                </a:solidFill>
                <a:latin typeface="Arial"/>
                <a:ea typeface="Arial"/>
                <a:cs typeface="Arial"/>
                <a:sym typeface="Arial"/>
              </a:rPr>
              <a:t>⚠️ </a:t>
            </a:r>
            <a:r>
              <a:rPr lang="en-GB" sz="1600" b="1" i="0" u="none" strike="noStrike" cap="none" dirty="0">
                <a:solidFill>
                  <a:schemeClr val="lt1"/>
                </a:solidFill>
                <a:latin typeface="Calibri"/>
                <a:ea typeface="Calibri"/>
                <a:cs typeface="Calibri"/>
                <a:sym typeface="Calibri"/>
              </a:rPr>
              <a:t>Not a flaw in our process </a:t>
            </a:r>
            <a:r>
              <a:rPr lang="en-GB" sz="1600" b="0" i="0" u="none" strike="noStrike" cap="none" dirty="0">
                <a:solidFill>
                  <a:schemeClr val="lt1"/>
                </a:solidFill>
                <a:latin typeface="Calibri"/>
                <a:ea typeface="Calibri"/>
                <a:cs typeface="Calibri"/>
                <a:sym typeface="Calibri"/>
              </a:rPr>
              <a:t>= Reflects where Dutch sources concentrate their content ! </a:t>
            </a:r>
            <a:endParaRPr sz="1600" b="1" i="0" u="none" strike="noStrike" cap="none" dirty="0">
              <a:solidFill>
                <a:schemeClr val="lt1"/>
              </a:solidFill>
              <a:latin typeface="Calibri"/>
              <a:ea typeface="Calibri"/>
              <a:cs typeface="Calibri"/>
              <a:sym typeface="Calibri"/>
            </a:endParaRPr>
          </a:p>
        </p:txBody>
      </p:sp>
      <p:sp>
        <p:nvSpPr>
          <p:cNvPr id="673" name="Google Shape;673;g3f8462b1fc5_10_0"/>
          <p:cNvSpPr txBox="1"/>
          <p:nvPr/>
        </p:nvSpPr>
        <p:spPr>
          <a:xfrm>
            <a:off x="7973581" y="2902651"/>
            <a:ext cx="4253837" cy="3692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rgbClr val="00C4B9"/>
                </a:solidFill>
                <a:latin typeface="Calibri"/>
                <a:ea typeface="Calibri"/>
                <a:cs typeface="Calibri"/>
                <a:sym typeface="Calibri"/>
              </a:rPr>
              <a:t>Pages per Topic </a:t>
            </a:r>
            <a:endParaRPr sz="1800" b="1" i="0" u="none" strike="noStrike" cap="none" dirty="0">
              <a:solidFill>
                <a:srgbClr val="00C4B9"/>
              </a:solidFill>
              <a:latin typeface="Arial"/>
              <a:ea typeface="Arial"/>
              <a:cs typeface="Arial"/>
              <a:sym typeface="Arial"/>
            </a:endParaRPr>
          </a:p>
        </p:txBody>
      </p:sp>
      <p:sp>
        <p:nvSpPr>
          <p:cNvPr id="674" name="Google Shape;674;g3f8462b1fc5_10_0"/>
          <p:cNvSpPr txBox="1"/>
          <p:nvPr/>
        </p:nvSpPr>
        <p:spPr>
          <a:xfrm>
            <a:off x="11486740" y="6554622"/>
            <a:ext cx="548700" cy="33870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8</a:t>
            </a:r>
            <a:endParaRPr sz="1100" b="0" i="0" u="none" strike="noStrike" cap="none">
              <a:solidFill>
                <a:srgbClr val="A8A8A8"/>
              </a:solidFill>
              <a:latin typeface="Quicksand"/>
              <a:ea typeface="Quicksand"/>
              <a:cs typeface="Quicksand"/>
              <a:sym typeface="Quicksand"/>
            </a:endParaRPr>
          </a:p>
          <a:p>
            <a:pPr marL="0" marR="0" lvl="0" indent="0" algn="r" rtl="0">
              <a:lnSpc>
                <a:spcPct val="100000"/>
              </a:lnSpc>
              <a:spcBef>
                <a:spcPts val="0"/>
              </a:spcBef>
              <a:spcAft>
                <a:spcPts val="0"/>
              </a:spcAft>
              <a:buClr>
                <a:srgbClr val="000000"/>
              </a:buClr>
              <a:buSzPts val="1100"/>
              <a:buFont typeface="Arial"/>
              <a:buNone/>
            </a:pPr>
            <a:endParaRPr sz="1100" b="0" i="0" u="none" strike="noStrike" cap="none">
              <a:solidFill>
                <a:srgbClr val="A8A8A8"/>
              </a:solidFill>
              <a:latin typeface="Quicksand"/>
              <a:ea typeface="Quicksand"/>
              <a:cs typeface="Quicksand"/>
              <a:sym typeface="Quicksan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78"/>
        <p:cNvGrpSpPr/>
        <p:nvPr/>
      </p:nvGrpSpPr>
      <p:grpSpPr>
        <a:xfrm>
          <a:off x="0" y="0"/>
          <a:ext cx="0" cy="0"/>
          <a:chOff x="0" y="0"/>
          <a:chExt cx="0" cy="0"/>
        </a:xfrm>
      </p:grpSpPr>
      <p:sp>
        <p:nvSpPr>
          <p:cNvPr id="679" name="Google Shape;679;g3f8462b1fc5_10_8"/>
          <p:cNvSpPr txBox="1"/>
          <p:nvPr/>
        </p:nvSpPr>
        <p:spPr>
          <a:xfrm>
            <a:off x="11368735" y="6355080"/>
            <a:ext cx="548700" cy="16920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9</a:t>
            </a:r>
            <a:endParaRPr sz="1400" b="0" i="0" u="none" strike="noStrike" cap="none">
              <a:solidFill>
                <a:srgbClr val="000000"/>
              </a:solidFill>
              <a:latin typeface="Arial"/>
              <a:ea typeface="Arial"/>
              <a:cs typeface="Arial"/>
              <a:sym typeface="Arial"/>
            </a:endParaRPr>
          </a:p>
        </p:txBody>
      </p:sp>
      <p:sp>
        <p:nvSpPr>
          <p:cNvPr id="680" name="Google Shape;680;g3f8462b1fc5_10_8"/>
          <p:cNvSpPr txBox="1"/>
          <p:nvPr/>
        </p:nvSpPr>
        <p:spPr>
          <a:xfrm>
            <a:off x="37755" y="290688"/>
            <a:ext cx="11352496" cy="49244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3400"/>
              <a:buFont typeface="Arial"/>
              <a:buNone/>
            </a:pPr>
            <a:r>
              <a:rPr lang="en-GB" sz="3200" b="1" i="0" u="none" strike="noStrike" cap="none" dirty="0">
                <a:solidFill>
                  <a:srgbClr val="00685D"/>
                </a:solidFill>
                <a:latin typeface="Playfair Display"/>
                <a:ea typeface="Playfair Display"/>
                <a:cs typeface="Playfair Display"/>
                <a:sym typeface="Playfair Display"/>
              </a:rPr>
              <a:t>Initial Findings: Stage coverage and priority distribution </a:t>
            </a:r>
            <a:endParaRPr sz="3200" b="1" i="0" u="none" strike="noStrike" cap="none" dirty="0">
              <a:solidFill>
                <a:srgbClr val="00685D"/>
              </a:solidFill>
              <a:latin typeface="Playfair Display"/>
              <a:ea typeface="Playfair Display"/>
              <a:cs typeface="Playfair Display"/>
              <a:sym typeface="Playfair Display"/>
            </a:endParaRPr>
          </a:p>
        </p:txBody>
      </p:sp>
      <p:cxnSp>
        <p:nvCxnSpPr>
          <p:cNvPr id="681" name="Google Shape;681;g3f8462b1fc5_10_8"/>
          <p:cNvCxnSpPr/>
          <p:nvPr/>
        </p:nvCxnSpPr>
        <p:spPr>
          <a:xfrm>
            <a:off x="405046" y="927806"/>
            <a:ext cx="1188600" cy="0"/>
          </a:xfrm>
          <a:prstGeom prst="straightConnector1">
            <a:avLst/>
          </a:prstGeom>
          <a:noFill/>
          <a:ln w="28575" cap="flat" cmpd="sng">
            <a:solidFill>
              <a:srgbClr val="00685D"/>
            </a:solidFill>
            <a:prstDash val="solid"/>
            <a:round/>
            <a:headEnd type="none" w="sm" len="sm"/>
            <a:tailEnd type="none" w="sm" len="sm"/>
          </a:ln>
          <a:effectLst>
            <a:outerShdw blurRad="40000" dist="20000" dir="5400000" rotWithShape="0">
              <a:srgbClr val="000000">
                <a:alpha val="38039"/>
              </a:srgbClr>
            </a:outerShdw>
          </a:effectLst>
        </p:spPr>
      </p:cxnSp>
      <p:sp>
        <p:nvSpPr>
          <p:cNvPr id="682" name="Google Shape;682;g3f8462b1fc5_10_8"/>
          <p:cNvSpPr/>
          <p:nvPr/>
        </p:nvSpPr>
        <p:spPr>
          <a:xfrm>
            <a:off x="7628200" y="1813713"/>
            <a:ext cx="4326364" cy="991127"/>
          </a:xfrm>
          <a:prstGeom prst="roundRect">
            <a:avLst>
              <a:gd name="adj" fmla="val 3646"/>
            </a:avLst>
          </a:prstGeom>
          <a:solidFill>
            <a:srgbClr val="00685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3" name="Google Shape;683;g3f8462b1fc5_10_8"/>
          <p:cNvSpPr/>
          <p:nvPr/>
        </p:nvSpPr>
        <p:spPr>
          <a:xfrm>
            <a:off x="7628200" y="2970946"/>
            <a:ext cx="4326364" cy="991127"/>
          </a:xfrm>
          <a:prstGeom prst="roundRect">
            <a:avLst>
              <a:gd name="adj" fmla="val 3646"/>
            </a:avLst>
          </a:prstGeom>
          <a:solidFill>
            <a:srgbClr val="00685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4" name="Google Shape;684;g3f8462b1fc5_10_8"/>
          <p:cNvSpPr txBox="1"/>
          <p:nvPr/>
        </p:nvSpPr>
        <p:spPr>
          <a:xfrm>
            <a:off x="7664457" y="2031501"/>
            <a:ext cx="4253837"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chemeClr val="lt1"/>
                </a:solidFill>
                <a:latin typeface="Arial"/>
                <a:ea typeface="Arial"/>
                <a:cs typeface="Arial"/>
                <a:sym typeface="Arial"/>
              </a:rPr>
              <a:t>81% </a:t>
            </a:r>
            <a:r>
              <a:rPr lang="en-GB" sz="2000" b="1" i="0" u="none" strike="noStrike" cap="none">
                <a:solidFill>
                  <a:schemeClr val="lt1"/>
                </a:solidFill>
                <a:latin typeface="Calibri"/>
                <a:ea typeface="Calibri"/>
                <a:cs typeface="Calibri"/>
                <a:sym typeface="Calibri"/>
              </a:rPr>
              <a:t>High priority (1)</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chemeClr val="lt1"/>
                </a:solidFill>
                <a:latin typeface="Calibri"/>
                <a:ea typeface="Calibri"/>
                <a:cs typeface="Calibri"/>
                <a:sym typeface="Calibri"/>
              </a:rPr>
              <a:t>= Orientation</a:t>
            </a:r>
            <a:endParaRPr sz="1600" b="1" i="0" u="none" strike="noStrike" cap="none" dirty="0">
              <a:solidFill>
                <a:schemeClr val="lt1"/>
              </a:solidFill>
              <a:latin typeface="Arial"/>
              <a:ea typeface="Arial"/>
              <a:cs typeface="Arial"/>
              <a:sym typeface="Arial"/>
            </a:endParaRPr>
          </a:p>
        </p:txBody>
      </p:sp>
      <p:sp>
        <p:nvSpPr>
          <p:cNvPr id="685" name="Google Shape;685;g3f8462b1fc5_10_8"/>
          <p:cNvSpPr txBox="1"/>
          <p:nvPr/>
        </p:nvSpPr>
        <p:spPr>
          <a:xfrm>
            <a:off x="7531823" y="3140225"/>
            <a:ext cx="4519107"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chemeClr val="lt1"/>
                </a:solidFill>
                <a:latin typeface="Arial"/>
                <a:ea typeface="Arial"/>
                <a:cs typeface="Arial"/>
                <a:sym typeface="Arial"/>
              </a:rPr>
              <a:t>17% </a:t>
            </a:r>
            <a:r>
              <a:rPr lang="en-GB" sz="2000" b="1" i="0" u="none" strike="noStrike" cap="none">
                <a:solidFill>
                  <a:schemeClr val="lt1"/>
                </a:solidFill>
                <a:latin typeface="Calibri"/>
                <a:ea typeface="Calibri"/>
                <a:cs typeface="Calibri"/>
                <a:sym typeface="Calibri"/>
              </a:rPr>
              <a:t>Medium priority (2)</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chemeClr val="lt1"/>
                </a:solidFill>
                <a:latin typeface="Calibri"/>
                <a:ea typeface="Calibri"/>
                <a:cs typeface="Calibri"/>
                <a:sym typeface="Calibri"/>
              </a:rPr>
              <a:t>= Active Navigation</a:t>
            </a:r>
            <a:endParaRPr sz="1600" b="1" i="0" u="none" strike="noStrike" cap="none" dirty="0">
              <a:solidFill>
                <a:schemeClr val="lt1"/>
              </a:solidFill>
              <a:latin typeface="Arial"/>
              <a:ea typeface="Arial"/>
              <a:cs typeface="Arial"/>
              <a:sym typeface="Arial"/>
            </a:endParaRPr>
          </a:p>
        </p:txBody>
      </p:sp>
      <p:sp>
        <p:nvSpPr>
          <p:cNvPr id="686" name="Google Shape;686;g3f8462b1fc5_10_8"/>
          <p:cNvSpPr txBox="1"/>
          <p:nvPr/>
        </p:nvSpPr>
        <p:spPr>
          <a:xfrm>
            <a:off x="141069" y="3669408"/>
            <a:ext cx="4253837"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chemeClr val="lt1"/>
                </a:solidFill>
                <a:latin typeface="Calibri"/>
                <a:ea typeface="Calibri"/>
                <a:cs typeface="Calibri"/>
                <a:sym typeface="Calibri"/>
              </a:rPr>
              <a:t>17 % Active Navigation</a:t>
            </a:r>
            <a:endParaRPr sz="1600" b="1" i="0" u="none" strike="noStrike" cap="none" dirty="0">
              <a:solidFill>
                <a:schemeClr val="lt1"/>
              </a:solidFill>
              <a:latin typeface="Arial"/>
              <a:ea typeface="Arial"/>
              <a:cs typeface="Arial"/>
              <a:sym typeface="Arial"/>
            </a:endParaRPr>
          </a:p>
        </p:txBody>
      </p:sp>
      <p:pic>
        <p:nvPicPr>
          <p:cNvPr id="687" name="Google Shape;687;g3f8462b1fc5_10_8"/>
          <p:cNvPicPr preferRelativeResize="0"/>
          <p:nvPr/>
        </p:nvPicPr>
        <p:blipFill rotWithShape="1">
          <a:blip r:embed="rId3">
            <a:alphaModFix/>
          </a:blip>
          <a:srcRect l="359" t="6774" r="3294" b="-465"/>
          <a:stretch/>
        </p:blipFill>
        <p:spPr>
          <a:xfrm>
            <a:off x="141070" y="1939366"/>
            <a:ext cx="5502814" cy="3533680"/>
          </a:xfrm>
          <a:prstGeom prst="rect">
            <a:avLst/>
          </a:prstGeom>
          <a:noFill/>
          <a:ln w="9525" cap="flat" cmpd="sng">
            <a:solidFill>
              <a:schemeClr val="lt1"/>
            </a:solidFill>
            <a:prstDash val="solid"/>
            <a:round/>
            <a:headEnd type="none" w="sm" len="sm"/>
            <a:tailEnd type="none" w="sm" len="sm"/>
          </a:ln>
        </p:spPr>
      </p:pic>
      <p:sp>
        <p:nvSpPr>
          <p:cNvPr id="688" name="Google Shape;688;g3f8462b1fc5_10_8"/>
          <p:cNvSpPr txBox="1"/>
          <p:nvPr/>
        </p:nvSpPr>
        <p:spPr>
          <a:xfrm>
            <a:off x="1390046" y="1355011"/>
            <a:ext cx="4253837" cy="3692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rgbClr val="00685D"/>
                </a:solidFill>
                <a:latin typeface="Calibri"/>
                <a:ea typeface="Calibri"/>
                <a:cs typeface="Calibri"/>
                <a:sym typeface="Calibri"/>
              </a:rPr>
              <a:t>Pages per Patient Journey Stage </a:t>
            </a:r>
            <a:endParaRPr sz="1800" b="1" i="0" u="none" strike="noStrike" cap="none" dirty="0">
              <a:solidFill>
                <a:srgbClr val="00685D"/>
              </a:solidFill>
              <a:latin typeface="Arial"/>
              <a:ea typeface="Arial"/>
              <a:cs typeface="Arial"/>
              <a:sym typeface="Arial"/>
            </a:endParaRPr>
          </a:p>
        </p:txBody>
      </p:sp>
      <p:sp>
        <p:nvSpPr>
          <p:cNvPr id="689" name="Google Shape;689;g3f8462b1fc5_10_8"/>
          <p:cNvSpPr/>
          <p:nvPr/>
        </p:nvSpPr>
        <p:spPr>
          <a:xfrm>
            <a:off x="713202" y="1802573"/>
            <a:ext cx="5040214" cy="232631"/>
          </a:xfrm>
          <a:prstGeom prst="roundRect">
            <a:avLst>
              <a:gd name="adj" fmla="val 3646"/>
            </a:avLst>
          </a:pr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0" name="Google Shape;690;g3f8462b1fc5_10_8"/>
          <p:cNvSpPr txBox="1"/>
          <p:nvPr/>
        </p:nvSpPr>
        <p:spPr>
          <a:xfrm>
            <a:off x="1284537" y="1751762"/>
            <a:ext cx="60112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1A1F5B"/>
                </a:solidFill>
                <a:latin typeface="Arial"/>
                <a:ea typeface="Arial"/>
                <a:cs typeface="Arial"/>
                <a:sym typeface="Arial"/>
              </a:rPr>
              <a:t>117</a:t>
            </a:r>
            <a:endParaRPr sz="1400" b="0" i="0" u="none" strike="noStrike" cap="none">
              <a:solidFill>
                <a:srgbClr val="000000"/>
              </a:solidFill>
              <a:latin typeface="Arial"/>
              <a:ea typeface="Arial"/>
              <a:cs typeface="Arial"/>
              <a:sym typeface="Arial"/>
            </a:endParaRPr>
          </a:p>
        </p:txBody>
      </p:sp>
      <p:sp>
        <p:nvSpPr>
          <p:cNvPr id="691" name="Google Shape;691;g3f8462b1fc5_10_8"/>
          <p:cNvSpPr txBox="1"/>
          <p:nvPr/>
        </p:nvSpPr>
        <p:spPr>
          <a:xfrm>
            <a:off x="2845203" y="3750031"/>
            <a:ext cx="852571"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069669"/>
                </a:solidFill>
                <a:latin typeface="Arial"/>
                <a:ea typeface="Arial"/>
                <a:cs typeface="Arial"/>
                <a:sym typeface="Arial"/>
              </a:rPr>
              <a:t>22</a:t>
            </a:r>
            <a:endParaRPr sz="1400" b="0" i="0" u="none" strike="noStrike" cap="none">
              <a:solidFill>
                <a:srgbClr val="000000"/>
              </a:solidFill>
              <a:latin typeface="Arial"/>
              <a:ea typeface="Arial"/>
              <a:cs typeface="Arial"/>
              <a:sym typeface="Arial"/>
            </a:endParaRPr>
          </a:p>
        </p:txBody>
      </p:sp>
      <p:sp>
        <p:nvSpPr>
          <p:cNvPr id="692" name="Google Shape;692;g3f8462b1fc5_10_8"/>
          <p:cNvSpPr txBox="1"/>
          <p:nvPr/>
        </p:nvSpPr>
        <p:spPr>
          <a:xfrm>
            <a:off x="4593458" y="4097091"/>
            <a:ext cx="647074" cy="33851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rgbClr val="D97707"/>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p:txBody>
      </p:sp>
      <p:sp>
        <p:nvSpPr>
          <p:cNvPr id="693" name="Google Shape;693;g3f8462b1fc5_10_8"/>
          <p:cNvSpPr/>
          <p:nvPr/>
        </p:nvSpPr>
        <p:spPr>
          <a:xfrm>
            <a:off x="713202" y="5555560"/>
            <a:ext cx="10775045" cy="1156235"/>
          </a:xfrm>
          <a:prstGeom prst="roundRect">
            <a:avLst>
              <a:gd name="adj" fmla="val 3646"/>
            </a:avLst>
          </a:prstGeom>
          <a:noFill/>
          <a:ln w="28575" cap="flat" cmpd="sng">
            <a:solidFill>
              <a:srgbClr val="00685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4" name="Google Shape;694;g3f8462b1fc5_10_8"/>
          <p:cNvSpPr txBox="1"/>
          <p:nvPr/>
        </p:nvSpPr>
        <p:spPr>
          <a:xfrm>
            <a:off x="658171" y="5638522"/>
            <a:ext cx="10765595" cy="104644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0" i="0" u="none" strike="noStrike" cap="none" dirty="0">
                <a:solidFill>
                  <a:schemeClr val="dk1"/>
                </a:solidFill>
                <a:latin typeface="Arial"/>
                <a:ea typeface="Arial"/>
                <a:cs typeface="Arial"/>
                <a:sym typeface="Arial"/>
              </a:rPr>
              <a:t>⚠️ </a:t>
            </a:r>
            <a:r>
              <a:rPr lang="en-GB" sz="1800" b="1" i="0" u="none" strike="noStrike" cap="none" dirty="0">
                <a:solidFill>
                  <a:schemeClr val="dk1"/>
                </a:solidFill>
                <a:latin typeface="Calibri"/>
                <a:ea typeface="Calibri"/>
                <a:cs typeface="Calibri"/>
                <a:sym typeface="Calibri"/>
              </a:rPr>
              <a:t>Gap: </a:t>
            </a:r>
            <a:r>
              <a:rPr lang="en-GB" sz="1800" b="0" i="0" u="none" strike="noStrike" cap="none" dirty="0">
                <a:solidFill>
                  <a:schemeClr val="dk1"/>
                </a:solidFill>
                <a:latin typeface="Calibri"/>
                <a:ea typeface="Calibri"/>
                <a:cs typeface="Calibri"/>
                <a:sym typeface="Calibri"/>
              </a:rPr>
              <a:t>First 48 Hours content is slim across the trusted sources </a:t>
            </a:r>
            <a:endParaRPr sz="1800" b="1"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800"/>
              <a:buFont typeface="Arial"/>
              <a:buNone/>
            </a:pPr>
            <a:endParaRPr sz="800" b="1"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dirty="0">
                <a:solidFill>
                  <a:schemeClr val="dk1"/>
                </a:solidFill>
                <a:latin typeface="Calibri"/>
                <a:ea typeface="Calibri"/>
                <a:cs typeface="Calibri"/>
                <a:sym typeface="Calibri"/>
              </a:rPr>
              <a:t>Recommendation: </a:t>
            </a:r>
            <a:r>
              <a:rPr lang="en-GB" sz="1800" b="0" i="0" u="none" strike="noStrike" cap="none" dirty="0">
                <a:solidFill>
                  <a:schemeClr val="dk1"/>
                </a:solidFill>
                <a:latin typeface="Calibri"/>
                <a:ea typeface="Calibri"/>
                <a:cs typeface="Calibri"/>
                <a:sym typeface="Calibri"/>
              </a:rPr>
              <a:t>Expand into </a:t>
            </a:r>
            <a:r>
              <a:rPr lang="en-GB" sz="1800" b="1" i="0" u="none" strike="noStrike" cap="none" dirty="0">
                <a:solidFill>
                  <a:schemeClr val="dk1"/>
                </a:solidFill>
                <a:latin typeface="Calibri"/>
                <a:ea typeface="Calibri"/>
                <a:cs typeface="Calibri"/>
                <a:sym typeface="Calibri"/>
              </a:rPr>
              <a:t>peer-support and community-authored content </a:t>
            </a:r>
            <a:r>
              <a:rPr lang="en-GB" sz="1800" b="0" i="0" u="none" strike="noStrike" cap="none" dirty="0">
                <a:solidFill>
                  <a:schemeClr val="dk1"/>
                </a:solidFill>
                <a:latin typeface="Calibri"/>
                <a:ea typeface="Calibri"/>
                <a:cs typeface="Calibri"/>
                <a:sym typeface="Calibri"/>
              </a:rPr>
              <a:t>(e.g. CSN's own material) to provide information that would meaningfully support this stage.  </a:t>
            </a:r>
            <a:endParaRPr sz="1800" b="0" i="0" u="none" strike="noStrike" cap="none" dirty="0">
              <a:solidFill>
                <a:schemeClr val="dk1"/>
              </a:solidFill>
              <a:latin typeface="Calibri"/>
              <a:ea typeface="Calibri"/>
              <a:cs typeface="Calibri"/>
              <a:sym typeface="Calibri"/>
            </a:endParaRPr>
          </a:p>
        </p:txBody>
      </p:sp>
      <p:sp>
        <p:nvSpPr>
          <p:cNvPr id="695" name="Google Shape;695;g3f8462b1fc5_10_8"/>
          <p:cNvSpPr/>
          <p:nvPr/>
        </p:nvSpPr>
        <p:spPr>
          <a:xfrm>
            <a:off x="7628200" y="4131352"/>
            <a:ext cx="4326364" cy="991127"/>
          </a:xfrm>
          <a:prstGeom prst="roundRect">
            <a:avLst>
              <a:gd name="adj" fmla="val 3646"/>
            </a:avLst>
          </a:prstGeom>
          <a:solidFill>
            <a:srgbClr val="00685D"/>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6" name="Google Shape;696;g3f8462b1fc5_10_8"/>
          <p:cNvSpPr txBox="1"/>
          <p:nvPr/>
        </p:nvSpPr>
        <p:spPr>
          <a:xfrm>
            <a:off x="7700727" y="4309272"/>
            <a:ext cx="4253837"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chemeClr val="lt1"/>
                </a:solidFill>
                <a:latin typeface="Arial"/>
                <a:ea typeface="Arial"/>
                <a:cs typeface="Arial"/>
                <a:sym typeface="Arial"/>
              </a:rPr>
              <a:t>3.5% - </a:t>
            </a:r>
            <a:r>
              <a:rPr lang="en-GB" sz="2000" b="1" i="0" u="none" strike="noStrike" cap="none">
                <a:solidFill>
                  <a:schemeClr val="lt1"/>
                </a:solidFill>
                <a:latin typeface="Calibri"/>
                <a:ea typeface="Calibri"/>
                <a:cs typeface="Calibri"/>
                <a:sym typeface="Calibri"/>
              </a:rPr>
              <a:t>Low priority (3)</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chemeClr val="lt1"/>
                </a:solidFill>
                <a:latin typeface="Calibri"/>
                <a:ea typeface="Calibri"/>
                <a:cs typeface="Calibri"/>
                <a:sym typeface="Calibri"/>
              </a:rPr>
              <a:t>= Active Navigation </a:t>
            </a:r>
            <a:endParaRPr sz="1600" b="1" i="0" u="none" strike="noStrike" cap="none" dirty="0">
              <a:solidFill>
                <a:schemeClr val="lt1"/>
              </a:solidFill>
              <a:latin typeface="Arial"/>
              <a:ea typeface="Arial"/>
              <a:cs typeface="Arial"/>
              <a:sym typeface="Arial"/>
            </a:endParaRPr>
          </a:p>
        </p:txBody>
      </p:sp>
      <p:sp>
        <p:nvSpPr>
          <p:cNvPr id="697" name="Google Shape;697;g3f8462b1fc5_10_8"/>
          <p:cNvSpPr txBox="1"/>
          <p:nvPr/>
        </p:nvSpPr>
        <p:spPr>
          <a:xfrm>
            <a:off x="7628200" y="1171365"/>
            <a:ext cx="4253837" cy="36929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rgbClr val="00685D"/>
                </a:solidFill>
                <a:latin typeface="Calibri"/>
                <a:ea typeface="Calibri"/>
                <a:cs typeface="Calibri"/>
                <a:sym typeface="Calibri"/>
              </a:rPr>
              <a:t>Priority Flag Distribution</a:t>
            </a:r>
            <a:endParaRPr sz="1800" b="1" i="0" u="none" strike="noStrike" cap="none" dirty="0">
              <a:solidFill>
                <a:srgbClr val="00685D"/>
              </a:solidFill>
              <a:latin typeface="Arial"/>
              <a:ea typeface="Arial"/>
              <a:cs typeface="Arial"/>
              <a:sym typeface="Arial"/>
            </a:endParaRPr>
          </a:p>
        </p:txBody>
      </p:sp>
      <p:cxnSp>
        <p:nvCxnSpPr>
          <p:cNvPr id="698" name="Google Shape;698;g3f8462b1fc5_10_8"/>
          <p:cNvCxnSpPr/>
          <p:nvPr/>
        </p:nvCxnSpPr>
        <p:spPr>
          <a:xfrm>
            <a:off x="5643884" y="3429000"/>
            <a:ext cx="1726734" cy="0"/>
          </a:xfrm>
          <a:prstGeom prst="straightConnector1">
            <a:avLst/>
          </a:prstGeom>
          <a:noFill/>
          <a:ln w="57150" cap="flat" cmpd="sng">
            <a:solidFill>
              <a:srgbClr val="00685D"/>
            </a:solidFill>
            <a:prstDash val="solid"/>
            <a:round/>
            <a:headEnd type="triangle" w="med" len="med"/>
            <a:tailEnd type="triangle" w="med" len="med"/>
          </a:ln>
        </p:spPr>
      </p:cxnSp>
      <p:sp>
        <p:nvSpPr>
          <p:cNvPr id="699" name="Google Shape;699;g3f8462b1fc5_10_8"/>
          <p:cNvSpPr/>
          <p:nvPr/>
        </p:nvSpPr>
        <p:spPr>
          <a:xfrm>
            <a:off x="5643884" y="1746315"/>
            <a:ext cx="1726734" cy="1387828"/>
          </a:xfrm>
          <a:prstGeom prst="roundRect">
            <a:avLst>
              <a:gd name="adj" fmla="val 3646"/>
            </a:avLst>
          </a:prstGeom>
          <a:noFill/>
          <a:ln w="28575" cap="flat" cmpd="sng">
            <a:solidFill>
              <a:srgbClr val="00685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0" name="Google Shape;700;g3f8462b1fc5_10_8"/>
          <p:cNvSpPr txBox="1"/>
          <p:nvPr/>
        </p:nvSpPr>
        <p:spPr>
          <a:xfrm>
            <a:off x="5643883" y="1843254"/>
            <a:ext cx="1726735" cy="116951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Calibri"/>
                <a:ea typeface="Calibri"/>
                <a:cs typeface="Calibri"/>
                <a:sym typeface="Calibri"/>
              </a:rPr>
              <a:t>Both derived from topic scope group</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Calibri"/>
                <a:ea typeface="Calibri"/>
                <a:cs typeface="Calibri"/>
                <a:sym typeface="Calibri"/>
              </a:rPr>
              <a:t>(Via Topic to Stage/Priority mapping)</a:t>
            </a:r>
            <a:endParaRPr sz="1400" b="1" i="0" u="none" strike="noStrike" cap="none" dirty="0">
              <a:solidFill>
                <a:schemeClr val="dk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04"/>
        <p:cNvGrpSpPr/>
        <p:nvPr/>
      </p:nvGrpSpPr>
      <p:grpSpPr>
        <a:xfrm>
          <a:off x="0" y="0"/>
          <a:ext cx="0" cy="0"/>
          <a:chOff x="0" y="0"/>
          <a:chExt cx="0" cy="0"/>
        </a:xfrm>
      </p:grpSpPr>
      <p:sp>
        <p:nvSpPr>
          <p:cNvPr id="705" name="Google Shape;705;p9"/>
          <p:cNvSpPr txBox="1"/>
          <p:nvPr/>
        </p:nvSpPr>
        <p:spPr>
          <a:xfrm>
            <a:off x="822957" y="318698"/>
            <a:ext cx="9144000" cy="49244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GB" sz="3200" b="1" i="0" u="none" strike="noStrike" cap="none">
                <a:solidFill>
                  <a:srgbClr val="EE3D89"/>
                </a:solidFill>
                <a:latin typeface="Playfair Display"/>
                <a:ea typeface="Playfair Display"/>
                <a:cs typeface="Playfair Display"/>
                <a:sym typeface="Playfair Display"/>
              </a:rPr>
              <a:t>Initial Findings: Stakeholder coverage </a:t>
            </a:r>
            <a:endParaRPr sz="3200" b="1" i="0" u="none" strike="noStrike" cap="none">
              <a:solidFill>
                <a:srgbClr val="EE3D89"/>
              </a:solidFill>
              <a:latin typeface="Playfair Display"/>
              <a:ea typeface="Playfair Display"/>
              <a:cs typeface="Playfair Display"/>
              <a:sym typeface="Playfair Display"/>
            </a:endParaRPr>
          </a:p>
        </p:txBody>
      </p:sp>
      <p:cxnSp>
        <p:nvCxnSpPr>
          <p:cNvPr id="706" name="Google Shape;706;p9"/>
          <p:cNvCxnSpPr/>
          <p:nvPr/>
        </p:nvCxnSpPr>
        <p:spPr>
          <a:xfrm>
            <a:off x="822957" y="947955"/>
            <a:ext cx="1188600" cy="0"/>
          </a:xfrm>
          <a:prstGeom prst="straightConnector1">
            <a:avLst/>
          </a:prstGeom>
          <a:noFill/>
          <a:ln w="28575" cap="flat" cmpd="sng">
            <a:solidFill>
              <a:srgbClr val="EE3D89"/>
            </a:solidFill>
            <a:prstDash val="solid"/>
            <a:round/>
            <a:headEnd type="none" w="sm" len="sm"/>
            <a:tailEnd type="none" w="sm" len="sm"/>
          </a:ln>
          <a:effectLst>
            <a:outerShdw blurRad="40000" dist="20000" dir="5400000" rotWithShape="0">
              <a:srgbClr val="000000">
                <a:alpha val="38039"/>
              </a:srgbClr>
            </a:outerShdw>
          </a:effectLst>
        </p:spPr>
      </p:cxnSp>
      <p:sp>
        <p:nvSpPr>
          <p:cNvPr id="707" name="Google Shape;707;p9"/>
          <p:cNvSpPr txBox="1"/>
          <p:nvPr/>
        </p:nvSpPr>
        <p:spPr>
          <a:xfrm>
            <a:off x="11467835" y="6522205"/>
            <a:ext cx="548700" cy="16920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10</a:t>
            </a:r>
            <a:endParaRPr sz="1400" b="0" i="0" u="none" strike="noStrike" cap="none">
              <a:solidFill>
                <a:srgbClr val="000000"/>
              </a:solidFill>
              <a:latin typeface="Arial"/>
              <a:ea typeface="Arial"/>
              <a:cs typeface="Arial"/>
              <a:sym typeface="Arial"/>
            </a:endParaRPr>
          </a:p>
        </p:txBody>
      </p:sp>
      <p:pic>
        <p:nvPicPr>
          <p:cNvPr id="708" name="Google Shape;708;p9"/>
          <p:cNvPicPr preferRelativeResize="0"/>
          <p:nvPr/>
        </p:nvPicPr>
        <p:blipFill rotWithShape="1">
          <a:blip r:embed="rId3">
            <a:alphaModFix/>
          </a:blip>
          <a:srcRect t="16569"/>
          <a:stretch/>
        </p:blipFill>
        <p:spPr>
          <a:xfrm>
            <a:off x="490445" y="4431386"/>
            <a:ext cx="10454646" cy="2375814"/>
          </a:xfrm>
          <a:prstGeom prst="rect">
            <a:avLst/>
          </a:prstGeom>
          <a:noFill/>
          <a:ln>
            <a:noFill/>
          </a:ln>
        </p:spPr>
      </p:pic>
      <p:sp>
        <p:nvSpPr>
          <p:cNvPr id="709" name="Google Shape;709;p9"/>
          <p:cNvSpPr/>
          <p:nvPr/>
        </p:nvSpPr>
        <p:spPr>
          <a:xfrm>
            <a:off x="822959" y="1233293"/>
            <a:ext cx="5106785" cy="772381"/>
          </a:xfrm>
          <a:prstGeom prst="roundRect">
            <a:avLst>
              <a:gd name="adj" fmla="val 3646"/>
            </a:avLst>
          </a:prstGeom>
          <a:solidFill>
            <a:srgbClr val="EE3D8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0" name="Google Shape;710;p9"/>
          <p:cNvSpPr/>
          <p:nvPr/>
        </p:nvSpPr>
        <p:spPr>
          <a:xfrm>
            <a:off x="822959" y="2153538"/>
            <a:ext cx="5106784" cy="772381"/>
          </a:xfrm>
          <a:prstGeom prst="roundRect">
            <a:avLst>
              <a:gd name="adj" fmla="val 3646"/>
            </a:avLst>
          </a:prstGeom>
          <a:solidFill>
            <a:srgbClr val="EE3D8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1" name="Google Shape;711;p9"/>
          <p:cNvSpPr/>
          <p:nvPr/>
        </p:nvSpPr>
        <p:spPr>
          <a:xfrm>
            <a:off x="822959" y="3085754"/>
            <a:ext cx="5106783" cy="772381"/>
          </a:xfrm>
          <a:prstGeom prst="roundRect">
            <a:avLst>
              <a:gd name="adj" fmla="val 3646"/>
            </a:avLst>
          </a:prstGeom>
          <a:solidFill>
            <a:srgbClr val="EE3D8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2" name="Google Shape;712;p9"/>
          <p:cNvSpPr txBox="1"/>
          <p:nvPr/>
        </p:nvSpPr>
        <p:spPr>
          <a:xfrm>
            <a:off x="490445" y="1300107"/>
            <a:ext cx="5599800" cy="707846"/>
          </a:xfrm>
          <a:prstGeom prst="rect">
            <a:avLst/>
          </a:prstGeom>
          <a:noFill/>
          <a:ln>
            <a:noFill/>
          </a:ln>
        </p:spPr>
        <p:txBody>
          <a:bodyPr spcFirstLastPara="1" wrap="square" lIns="91425" tIns="45700" rIns="91425" bIns="45700" anchor="t" anchorCtr="0">
            <a:spAutoFit/>
          </a:bodyPr>
          <a:lstStyle/>
          <a:p>
            <a:pPr marL="11430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chemeClr val="lt1"/>
                </a:solidFill>
                <a:latin typeface="Calibri"/>
                <a:ea typeface="Calibri"/>
                <a:cs typeface="Calibri"/>
                <a:sym typeface="Calibri"/>
              </a:rPr>
              <a:t>Insurers</a:t>
            </a:r>
            <a:r>
              <a:rPr lang="en-GB" sz="2000" b="0" i="0" u="none" strike="noStrike" cap="none" dirty="0">
                <a:solidFill>
                  <a:schemeClr val="lt1"/>
                </a:solidFill>
                <a:latin typeface="Calibri"/>
                <a:ea typeface="Calibri"/>
                <a:cs typeface="Calibri"/>
                <a:sym typeface="Calibri"/>
              </a:rPr>
              <a:t> are referenced in </a:t>
            </a:r>
            <a:r>
              <a:rPr lang="en-GB" sz="2000" b="1" i="0" u="none" strike="noStrike" cap="none" dirty="0">
                <a:solidFill>
                  <a:schemeClr val="lt1"/>
                </a:solidFill>
                <a:latin typeface="Calibri"/>
                <a:ea typeface="Calibri"/>
                <a:cs typeface="Calibri"/>
                <a:sym typeface="Calibri"/>
              </a:rPr>
              <a:t>60 of 144 pages </a:t>
            </a:r>
            <a:r>
              <a:rPr lang="en-GB" sz="2000" b="0" i="0" u="none" strike="noStrike" cap="none" dirty="0">
                <a:solidFill>
                  <a:schemeClr val="lt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114300" marR="0" lvl="0" indent="0" algn="ctr" rtl="0">
              <a:lnSpc>
                <a:spcPct val="100000"/>
              </a:lnSpc>
              <a:spcBef>
                <a:spcPts val="0"/>
              </a:spcBef>
              <a:spcAft>
                <a:spcPts val="0"/>
              </a:spcAft>
              <a:buClr>
                <a:srgbClr val="000000"/>
              </a:buClr>
              <a:buSzPts val="2000"/>
              <a:buFont typeface="Arial"/>
              <a:buNone/>
            </a:pPr>
            <a:r>
              <a:rPr lang="en-GB" sz="2000" b="0" i="0" u="none" strike="noStrike" cap="none" dirty="0">
                <a:solidFill>
                  <a:schemeClr val="lt1"/>
                </a:solidFill>
                <a:latin typeface="Calibri"/>
                <a:ea typeface="Calibri"/>
                <a:cs typeface="Calibri"/>
                <a:sym typeface="Calibri"/>
              </a:rPr>
              <a:t>= more than any other stakeholder.</a:t>
            </a:r>
            <a:endParaRPr sz="1800" b="0" i="0" u="none" strike="noStrike" cap="none" dirty="0">
              <a:solidFill>
                <a:schemeClr val="lt1"/>
              </a:solidFill>
              <a:latin typeface="Calibri"/>
              <a:ea typeface="Calibri"/>
              <a:cs typeface="Calibri"/>
              <a:sym typeface="Calibri"/>
            </a:endParaRPr>
          </a:p>
        </p:txBody>
      </p:sp>
      <p:sp>
        <p:nvSpPr>
          <p:cNvPr id="713" name="Google Shape;713;p9"/>
          <p:cNvSpPr txBox="1"/>
          <p:nvPr/>
        </p:nvSpPr>
        <p:spPr>
          <a:xfrm>
            <a:off x="822957" y="2193848"/>
            <a:ext cx="5101029" cy="707846"/>
          </a:xfrm>
          <a:prstGeom prst="rect">
            <a:avLst/>
          </a:prstGeom>
          <a:noFill/>
          <a:ln>
            <a:noFill/>
          </a:ln>
        </p:spPr>
        <p:txBody>
          <a:bodyPr spcFirstLastPara="1" wrap="square" lIns="91425" tIns="45700" rIns="91425" bIns="45700" anchor="t" anchorCtr="0">
            <a:spAutoFit/>
          </a:bodyPr>
          <a:lstStyle/>
          <a:p>
            <a:pPr marL="11430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chemeClr val="lt1"/>
                </a:solidFill>
                <a:latin typeface="Calibri"/>
                <a:ea typeface="Calibri"/>
                <a:cs typeface="Calibri"/>
                <a:sym typeface="Calibri"/>
              </a:rPr>
              <a:t>GP (35) and specialist (24)</a:t>
            </a:r>
            <a:endParaRPr sz="2000" b="0" i="0" u="none" strike="noStrike" cap="none" dirty="0">
              <a:solidFill>
                <a:schemeClr val="lt1"/>
              </a:solidFill>
              <a:latin typeface="Calibri"/>
              <a:ea typeface="Calibri"/>
              <a:cs typeface="Calibri"/>
              <a:sym typeface="Calibri"/>
            </a:endParaRPr>
          </a:p>
          <a:p>
            <a:pPr marL="114300" marR="0" lvl="0" indent="0" algn="ctr" rtl="0">
              <a:lnSpc>
                <a:spcPct val="100000"/>
              </a:lnSpc>
              <a:spcBef>
                <a:spcPts val="0"/>
              </a:spcBef>
              <a:spcAft>
                <a:spcPts val="0"/>
              </a:spcAft>
              <a:buClr>
                <a:srgbClr val="000000"/>
              </a:buClr>
              <a:buSzPts val="2000"/>
              <a:buFont typeface="Arial"/>
              <a:buNone/>
            </a:pPr>
            <a:r>
              <a:rPr lang="en-GB" sz="2000" b="0" i="0" u="none" strike="noStrike" cap="none" dirty="0">
                <a:solidFill>
                  <a:schemeClr val="lt1"/>
                </a:solidFill>
                <a:latin typeface="Calibri"/>
                <a:ea typeface="Calibri"/>
                <a:cs typeface="Calibri"/>
                <a:sym typeface="Calibri"/>
              </a:rPr>
              <a:t> Reflects Dutch referral gatekeeper model</a:t>
            </a:r>
            <a:endParaRPr sz="1800" b="0" i="0" u="none" strike="noStrike" cap="none" dirty="0">
              <a:solidFill>
                <a:schemeClr val="lt1"/>
              </a:solidFill>
              <a:latin typeface="Calibri"/>
              <a:ea typeface="Calibri"/>
              <a:cs typeface="Calibri"/>
              <a:sym typeface="Calibri"/>
            </a:endParaRPr>
          </a:p>
        </p:txBody>
      </p:sp>
      <p:sp>
        <p:nvSpPr>
          <p:cNvPr id="714" name="Google Shape;714;p9"/>
          <p:cNvSpPr txBox="1"/>
          <p:nvPr/>
        </p:nvSpPr>
        <p:spPr>
          <a:xfrm>
            <a:off x="1161111" y="3145731"/>
            <a:ext cx="4087091" cy="707846"/>
          </a:xfrm>
          <a:prstGeom prst="rect">
            <a:avLst/>
          </a:prstGeom>
          <a:noFill/>
          <a:ln>
            <a:noFill/>
          </a:ln>
        </p:spPr>
        <p:txBody>
          <a:bodyPr spcFirstLastPara="1" wrap="square" lIns="91425" tIns="45700" rIns="91425" bIns="45700" anchor="t" anchorCtr="0">
            <a:spAutoFit/>
          </a:bodyPr>
          <a:lstStyle/>
          <a:p>
            <a:pPr marL="11430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chemeClr val="lt1"/>
                </a:solidFill>
                <a:latin typeface="Calibri"/>
                <a:ea typeface="Calibri"/>
                <a:cs typeface="Calibri"/>
                <a:sym typeface="Calibri"/>
              </a:rPr>
              <a:t>Patient Org. (9) &amp; Gov. body (3)</a:t>
            </a:r>
            <a:r>
              <a:rPr lang="en-GB" sz="2000" b="0" i="0" u="none" strike="noStrike" cap="none" dirty="0">
                <a:solidFill>
                  <a:schemeClr val="lt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114300" marR="0" lvl="0" indent="0" algn="ctr" rtl="0">
              <a:lnSpc>
                <a:spcPct val="100000"/>
              </a:lnSpc>
              <a:spcBef>
                <a:spcPts val="0"/>
              </a:spcBef>
              <a:spcAft>
                <a:spcPts val="0"/>
              </a:spcAft>
              <a:buClr>
                <a:srgbClr val="000000"/>
              </a:buClr>
              <a:buSzPts val="2000"/>
              <a:buFont typeface="Arial"/>
              <a:buNone/>
            </a:pPr>
            <a:r>
              <a:rPr lang="en-GB" sz="2000" b="0" i="0" u="none" strike="noStrike" cap="none" dirty="0">
                <a:solidFill>
                  <a:schemeClr val="lt1"/>
                </a:solidFill>
                <a:latin typeface="Calibri"/>
                <a:ea typeface="Calibri"/>
                <a:cs typeface="Calibri"/>
                <a:sym typeface="Calibri"/>
              </a:rPr>
              <a:t>are notably thin</a:t>
            </a:r>
            <a:endParaRPr sz="1800" b="0" i="0" u="none" strike="noStrike" cap="none" dirty="0">
              <a:solidFill>
                <a:schemeClr val="lt1"/>
              </a:solidFill>
              <a:latin typeface="Calibri"/>
              <a:ea typeface="Calibri"/>
              <a:cs typeface="Calibri"/>
              <a:sym typeface="Calibri"/>
            </a:endParaRPr>
          </a:p>
        </p:txBody>
      </p:sp>
      <p:sp>
        <p:nvSpPr>
          <p:cNvPr id="715" name="Google Shape;715;p9"/>
          <p:cNvSpPr/>
          <p:nvPr/>
        </p:nvSpPr>
        <p:spPr>
          <a:xfrm>
            <a:off x="6256503" y="1231938"/>
            <a:ext cx="5439297" cy="2621639"/>
          </a:xfrm>
          <a:prstGeom prst="roundRect">
            <a:avLst>
              <a:gd name="adj" fmla="val 3646"/>
            </a:avLst>
          </a:prstGeom>
          <a:noFill/>
          <a:ln w="28575" cap="flat" cmpd="sng">
            <a:solidFill>
              <a:srgbClr val="EE3D8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6" name="Google Shape;716;p9"/>
          <p:cNvSpPr txBox="1"/>
          <p:nvPr/>
        </p:nvSpPr>
        <p:spPr>
          <a:xfrm>
            <a:off x="6250745" y="1375830"/>
            <a:ext cx="5427785" cy="2185173"/>
          </a:xfrm>
          <a:prstGeom prst="rect">
            <a:avLst/>
          </a:prstGeom>
          <a:noFill/>
          <a:ln>
            <a:noFill/>
          </a:ln>
        </p:spPr>
        <p:txBody>
          <a:bodyPr spcFirstLastPara="1" wrap="square" lIns="91425" tIns="45700" rIns="91425" bIns="45700" anchor="t" anchorCtr="0">
            <a:spAutoFit/>
          </a:bodyPr>
          <a:lstStyle/>
          <a:p>
            <a:pPr marL="114300" marR="0" lvl="0" indent="0" algn="ctr" rtl="0">
              <a:lnSpc>
                <a:spcPct val="100000"/>
              </a:lnSpc>
              <a:spcBef>
                <a:spcPts val="0"/>
              </a:spcBef>
              <a:spcAft>
                <a:spcPts val="0"/>
              </a:spcAft>
              <a:buClr>
                <a:srgbClr val="000000"/>
              </a:buClr>
              <a:buSzPts val="2000"/>
              <a:buFont typeface="Arial"/>
              <a:buNone/>
            </a:pPr>
            <a:r>
              <a:rPr lang="en-GB" sz="2000" b="0" i="0" u="none" strike="noStrike" cap="none" dirty="0">
                <a:solidFill>
                  <a:schemeClr val="dk1"/>
                </a:solidFill>
                <a:latin typeface="Calibri"/>
                <a:ea typeface="Calibri"/>
                <a:cs typeface="Calibri"/>
                <a:sym typeface="Calibri"/>
              </a:rPr>
              <a:t>Coverage skews toward </a:t>
            </a:r>
            <a:r>
              <a:rPr lang="en-GB" sz="2000" b="1" i="0" u="none" strike="noStrike" cap="none" dirty="0">
                <a:solidFill>
                  <a:srgbClr val="EE3D89"/>
                </a:solidFill>
                <a:latin typeface="Calibri"/>
                <a:ea typeface="Calibri"/>
                <a:cs typeface="Calibri"/>
                <a:sym typeface="Calibri"/>
              </a:rPr>
              <a:t>Procedural stakeholders </a:t>
            </a:r>
            <a:r>
              <a:rPr lang="en-GB" sz="2000" b="1" i="0" u="none" strike="noStrike" cap="none" dirty="0">
                <a:solidFill>
                  <a:schemeClr val="dk1"/>
                </a:solidFill>
                <a:latin typeface="Calibri"/>
                <a:ea typeface="Calibri"/>
                <a:cs typeface="Calibri"/>
                <a:sym typeface="Calibri"/>
              </a:rPr>
              <a:t>(“who to deal with</a:t>
            </a:r>
            <a:r>
              <a:rPr lang="en-GB" sz="2000" b="0" i="0" u="none" strike="noStrike" cap="none" dirty="0">
                <a:solidFill>
                  <a:schemeClr val="dk1"/>
                </a:solidFill>
                <a:latin typeface="Calibri"/>
                <a:ea typeface="Calibri"/>
                <a:cs typeface="Calibri"/>
                <a:sym typeface="Calibri"/>
              </a:rPr>
              <a:t>”: Insurer, GP, Specialist)</a:t>
            </a:r>
            <a:r>
              <a:rPr lang="en-GB" sz="2000" b="1"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114300" marR="0" lvl="0" indent="0" algn="ctr" rtl="0">
              <a:lnSpc>
                <a:spcPct val="100000"/>
              </a:lnSpc>
              <a:spcBef>
                <a:spcPts val="0"/>
              </a:spcBef>
              <a:spcAft>
                <a:spcPts val="0"/>
              </a:spcAft>
              <a:buClr>
                <a:srgbClr val="000000"/>
              </a:buClr>
              <a:buSzPts val="800"/>
              <a:buFont typeface="Arial"/>
              <a:buNone/>
            </a:pPr>
            <a:endParaRPr sz="800" b="1" i="0" u="none" strike="noStrike" cap="none" dirty="0">
              <a:solidFill>
                <a:schemeClr val="dk1"/>
              </a:solidFill>
              <a:latin typeface="Calibri"/>
              <a:ea typeface="Calibri"/>
              <a:cs typeface="Calibri"/>
              <a:sym typeface="Calibri"/>
            </a:endParaRPr>
          </a:p>
          <a:p>
            <a:pPr marL="114300" marR="0" lvl="0" indent="0" algn="ctr" rtl="0">
              <a:lnSpc>
                <a:spcPct val="100000"/>
              </a:lnSpc>
              <a:spcBef>
                <a:spcPts val="0"/>
              </a:spcBef>
              <a:spcAft>
                <a:spcPts val="0"/>
              </a:spcAft>
              <a:buClr>
                <a:srgbClr val="000000"/>
              </a:buClr>
              <a:buSzPts val="2000"/>
              <a:buFont typeface="Arial"/>
              <a:buNone/>
            </a:pPr>
            <a:r>
              <a:rPr lang="en-GB" sz="2000" b="0" i="0" u="none" strike="noStrike" cap="none" dirty="0">
                <a:solidFill>
                  <a:schemeClr val="dk1"/>
                </a:solidFill>
                <a:latin typeface="Calibri"/>
                <a:ea typeface="Calibri"/>
                <a:cs typeface="Calibri"/>
                <a:sym typeface="Calibri"/>
              </a:rPr>
              <a:t>OVER</a:t>
            </a:r>
            <a:r>
              <a:rPr lang="en-GB" sz="2000" b="1"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114300" marR="0" lvl="0" indent="0" algn="ctr" rtl="0">
              <a:lnSpc>
                <a:spcPct val="100000"/>
              </a:lnSpc>
              <a:spcBef>
                <a:spcPts val="0"/>
              </a:spcBef>
              <a:spcAft>
                <a:spcPts val="0"/>
              </a:spcAft>
              <a:buClr>
                <a:srgbClr val="000000"/>
              </a:buClr>
              <a:buSzPts val="800"/>
              <a:buFont typeface="Arial"/>
              <a:buNone/>
            </a:pPr>
            <a:endParaRPr sz="800" b="1" i="0" u="none" strike="noStrike" cap="none" dirty="0">
              <a:solidFill>
                <a:schemeClr val="dk1"/>
              </a:solidFill>
              <a:latin typeface="Calibri"/>
              <a:ea typeface="Calibri"/>
              <a:cs typeface="Calibri"/>
              <a:sym typeface="Calibri"/>
            </a:endParaRPr>
          </a:p>
          <a:p>
            <a:pPr marL="114300" marR="0" lvl="0" indent="0" algn="ctr" rtl="0">
              <a:lnSpc>
                <a:spcPct val="100000"/>
              </a:lnSpc>
              <a:spcBef>
                <a:spcPts val="0"/>
              </a:spcBef>
              <a:spcAft>
                <a:spcPts val="0"/>
              </a:spcAft>
              <a:buClr>
                <a:srgbClr val="000000"/>
              </a:buClr>
              <a:buSzPts val="2000"/>
              <a:buFont typeface="Arial"/>
              <a:buNone/>
            </a:pPr>
            <a:r>
              <a:rPr lang="en-GB" sz="2000" b="1" i="0" u="none" strike="noStrike" cap="none" dirty="0">
                <a:solidFill>
                  <a:srgbClr val="EE3D89"/>
                </a:solidFill>
                <a:latin typeface="Calibri"/>
                <a:ea typeface="Calibri"/>
                <a:cs typeface="Calibri"/>
                <a:sym typeface="Calibri"/>
              </a:rPr>
              <a:t>Advocacy stakeholders </a:t>
            </a:r>
            <a:r>
              <a:rPr lang="en-GB" sz="2000" b="1" i="0" u="none" strike="noStrike" cap="none" dirty="0">
                <a:solidFill>
                  <a:schemeClr val="dk1"/>
                </a:solidFill>
                <a:latin typeface="Calibri"/>
                <a:ea typeface="Calibri"/>
                <a:cs typeface="Calibri"/>
                <a:sym typeface="Calibri"/>
              </a:rPr>
              <a:t>(“who advocates/governs</a:t>
            </a:r>
            <a:r>
              <a:rPr lang="en-GB" sz="2000" b="0" i="0" u="none" strike="noStrike" cap="none" dirty="0">
                <a:solidFill>
                  <a:schemeClr val="dk1"/>
                </a:solidFill>
                <a:latin typeface="Calibri"/>
                <a:ea typeface="Calibri"/>
                <a:cs typeface="Calibri"/>
                <a:sym typeface="Calibri"/>
              </a:rPr>
              <a:t>”: Patient organisations, Government bodies) </a:t>
            </a:r>
            <a:endParaRPr sz="1800" b="0" i="0" u="none" strike="noStrike" cap="none" dirty="0">
              <a:solidFill>
                <a:schemeClr val="dk1"/>
              </a:solidFill>
              <a:latin typeface="Calibri"/>
              <a:ea typeface="Calibri"/>
              <a:cs typeface="Calibri"/>
              <a:sym typeface="Calibri"/>
            </a:endParaRPr>
          </a:p>
        </p:txBody>
      </p:sp>
      <p:sp>
        <p:nvSpPr>
          <p:cNvPr id="717" name="Google Shape;717;p9"/>
          <p:cNvSpPr txBox="1"/>
          <p:nvPr/>
        </p:nvSpPr>
        <p:spPr>
          <a:xfrm>
            <a:off x="4129584" y="4125693"/>
            <a:ext cx="4253700" cy="369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rgbClr val="EE3D89"/>
                </a:solidFill>
                <a:latin typeface="Calibri"/>
                <a:ea typeface="Calibri"/>
                <a:cs typeface="Calibri"/>
                <a:sym typeface="Calibri"/>
              </a:rPr>
              <a:t>Stakeholder Frequency </a:t>
            </a:r>
            <a:endParaRPr sz="1800" b="1" i="0" u="none" strike="noStrike" cap="none" dirty="0">
              <a:solidFill>
                <a:srgbClr val="EE3D89"/>
              </a:solidFill>
              <a:latin typeface="Arial"/>
              <a:ea typeface="Arial"/>
              <a:cs typeface="Arial"/>
              <a:sym typeface="Arial"/>
            </a:endParaRPr>
          </a:p>
        </p:txBody>
      </p:sp>
      <p:sp>
        <p:nvSpPr>
          <p:cNvPr id="718" name="Google Shape;718;p9"/>
          <p:cNvSpPr txBox="1"/>
          <p:nvPr/>
        </p:nvSpPr>
        <p:spPr>
          <a:xfrm>
            <a:off x="11831782" y="4267200"/>
            <a:ext cx="184731"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9" name="Google Shape;719;p9"/>
          <p:cNvSpPr txBox="1"/>
          <p:nvPr/>
        </p:nvSpPr>
        <p:spPr>
          <a:xfrm>
            <a:off x="4307459" y="6522193"/>
            <a:ext cx="4253700" cy="292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300" b="1" i="0" u="none" strike="noStrike" cap="none">
                <a:solidFill>
                  <a:schemeClr val="dk1"/>
                </a:solidFill>
                <a:latin typeface="Calibri"/>
                <a:ea typeface="Calibri"/>
                <a:cs typeface="Calibri"/>
                <a:sym typeface="Calibri"/>
              </a:rPr>
              <a:t>Page count</a:t>
            </a:r>
            <a:endParaRPr sz="1300" b="1" i="0" u="none" strike="noStrike" cap="none" dirty="0">
              <a:solidFill>
                <a:schemeClr val="dk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23"/>
        <p:cNvGrpSpPr/>
        <p:nvPr/>
      </p:nvGrpSpPr>
      <p:grpSpPr>
        <a:xfrm>
          <a:off x="0" y="0"/>
          <a:ext cx="0" cy="0"/>
          <a:chOff x="0" y="0"/>
          <a:chExt cx="0" cy="0"/>
        </a:xfrm>
      </p:grpSpPr>
      <p:sp>
        <p:nvSpPr>
          <p:cNvPr id="724" name="Google Shape;724;p11"/>
          <p:cNvSpPr/>
          <p:nvPr/>
        </p:nvSpPr>
        <p:spPr>
          <a:xfrm>
            <a:off x="351329" y="1423509"/>
            <a:ext cx="11452743" cy="684799"/>
          </a:xfrm>
          <a:prstGeom prst="roundRect">
            <a:avLst>
              <a:gd name="adj" fmla="val 3646"/>
            </a:avLst>
          </a:prstGeom>
          <a:solidFill>
            <a:srgbClr val="00685D"/>
          </a:solidFill>
          <a:ln w="28575" cap="flat" cmpd="sng">
            <a:solidFill>
              <a:srgbClr val="00685D"/>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25" name="Google Shape;725;p11"/>
          <p:cNvSpPr txBox="1"/>
          <p:nvPr/>
        </p:nvSpPr>
        <p:spPr>
          <a:xfrm>
            <a:off x="351330" y="346632"/>
            <a:ext cx="10627800" cy="52322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GB" sz="3200" b="1" i="0" u="none" strike="noStrike" cap="none">
                <a:solidFill>
                  <a:srgbClr val="00685D"/>
                </a:solidFill>
                <a:latin typeface="Playfair Display"/>
                <a:ea typeface="Playfair Display"/>
                <a:cs typeface="Playfair Display"/>
                <a:sym typeface="Playfair Display"/>
              </a:rPr>
              <a:t>Initial Findings: Best </a:t>
            </a:r>
            <a:r>
              <a:rPr lang="en-GB" sz="3400" b="1" i="0" u="none" strike="noStrike" cap="none">
                <a:solidFill>
                  <a:srgbClr val="2B665D"/>
                </a:solidFill>
                <a:latin typeface="Playfair Display"/>
                <a:ea typeface="Playfair Display"/>
                <a:cs typeface="Playfair Display"/>
                <a:sym typeface="Playfair Display"/>
              </a:rPr>
              <a:t>sources + Question coverage </a:t>
            </a:r>
            <a:endParaRPr sz="3400" b="1" i="0" u="none" strike="noStrike" cap="none">
              <a:solidFill>
                <a:srgbClr val="2B665D"/>
              </a:solidFill>
              <a:latin typeface="Playfair Display"/>
              <a:ea typeface="Playfair Display"/>
              <a:cs typeface="Playfair Display"/>
              <a:sym typeface="Playfair Display"/>
            </a:endParaRPr>
          </a:p>
        </p:txBody>
      </p:sp>
      <p:cxnSp>
        <p:nvCxnSpPr>
          <p:cNvPr id="726" name="Google Shape;726;p11"/>
          <p:cNvCxnSpPr/>
          <p:nvPr/>
        </p:nvCxnSpPr>
        <p:spPr>
          <a:xfrm>
            <a:off x="388285" y="971917"/>
            <a:ext cx="1188600" cy="0"/>
          </a:xfrm>
          <a:prstGeom prst="straightConnector1">
            <a:avLst/>
          </a:prstGeom>
          <a:noFill/>
          <a:ln w="28575" cap="flat" cmpd="sng">
            <a:solidFill>
              <a:srgbClr val="00685D"/>
            </a:solidFill>
            <a:prstDash val="solid"/>
            <a:round/>
            <a:headEnd type="none" w="sm" len="sm"/>
            <a:tailEnd type="none" w="sm" len="sm"/>
          </a:ln>
          <a:effectLst>
            <a:outerShdw blurRad="40000" dist="20000" dir="5400000" rotWithShape="0">
              <a:srgbClr val="000000">
                <a:alpha val="38039"/>
              </a:srgbClr>
            </a:outerShdw>
          </a:effectLst>
        </p:spPr>
      </p:cxnSp>
      <p:sp>
        <p:nvSpPr>
          <p:cNvPr id="727" name="Google Shape;727;p11"/>
          <p:cNvSpPr/>
          <p:nvPr/>
        </p:nvSpPr>
        <p:spPr>
          <a:xfrm>
            <a:off x="896740" y="2180337"/>
            <a:ext cx="2374615" cy="617854"/>
          </a:xfrm>
          <a:prstGeom prst="roundRect">
            <a:avLst>
              <a:gd name="adj" fmla="val 3646"/>
            </a:avLst>
          </a:prstGeom>
          <a:noFill/>
          <a:ln w="28575" cap="flat" cmpd="sng">
            <a:solidFill>
              <a:srgbClr val="00B05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28" name="Google Shape;728;p11"/>
          <p:cNvSpPr/>
          <p:nvPr/>
        </p:nvSpPr>
        <p:spPr>
          <a:xfrm>
            <a:off x="8758823" y="2180337"/>
            <a:ext cx="2374615" cy="617852"/>
          </a:xfrm>
          <a:prstGeom prst="roundRect">
            <a:avLst>
              <a:gd name="adj" fmla="val 3646"/>
            </a:avLst>
          </a:prstGeom>
          <a:noFill/>
          <a:ln w="28575" cap="flat" cmpd="sng">
            <a:solidFill>
              <a:srgbClr val="FF000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29" name="Google Shape;729;p11"/>
          <p:cNvSpPr txBox="1"/>
          <p:nvPr/>
        </p:nvSpPr>
        <p:spPr>
          <a:xfrm>
            <a:off x="823361" y="2213457"/>
            <a:ext cx="2374615" cy="553957"/>
          </a:xfrm>
          <a:prstGeom prst="rect">
            <a:avLst/>
          </a:prstGeom>
          <a:noFill/>
          <a:ln>
            <a:noFill/>
          </a:ln>
        </p:spPr>
        <p:txBody>
          <a:bodyPr spcFirstLastPara="1" wrap="square" lIns="91425" tIns="45700" rIns="91425" bIns="45700" anchor="t" anchorCtr="0">
            <a:spAutoFit/>
          </a:bodyPr>
          <a:lstStyle/>
          <a:p>
            <a:pPr marL="11430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chemeClr val="dk1"/>
                </a:solidFill>
                <a:latin typeface="Arial"/>
                <a:ea typeface="Arial"/>
                <a:cs typeface="Arial"/>
                <a:sym typeface="Arial"/>
              </a:rPr>
              <a:t>16 </a:t>
            </a:r>
            <a:endParaRPr sz="1400" b="0" i="0" u="none" strike="noStrike" cap="none">
              <a:solidFill>
                <a:srgbClr val="000000"/>
              </a:solidFill>
              <a:latin typeface="Arial"/>
              <a:ea typeface="Arial"/>
              <a:cs typeface="Arial"/>
              <a:sym typeface="Arial"/>
            </a:endParaRPr>
          </a:p>
          <a:p>
            <a:pPr marL="11430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Arial"/>
                <a:ea typeface="Arial"/>
                <a:cs typeface="Arial"/>
                <a:sym typeface="Arial"/>
              </a:rPr>
              <a:t>Kanker.nl</a:t>
            </a:r>
            <a:endParaRPr sz="1400" b="0" i="0" u="none" strike="noStrike" cap="none">
              <a:solidFill>
                <a:srgbClr val="000000"/>
              </a:solidFill>
              <a:latin typeface="Arial"/>
              <a:ea typeface="Arial"/>
              <a:cs typeface="Arial"/>
              <a:sym typeface="Arial"/>
            </a:endParaRPr>
          </a:p>
        </p:txBody>
      </p:sp>
      <p:sp>
        <p:nvSpPr>
          <p:cNvPr id="730" name="Google Shape;730;p11"/>
          <p:cNvSpPr txBox="1"/>
          <p:nvPr/>
        </p:nvSpPr>
        <p:spPr>
          <a:xfrm>
            <a:off x="587875" y="1446898"/>
            <a:ext cx="1101625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GB" sz="1800" b="1" i="0" u="none" strike="noStrike" cap="none">
                <a:solidFill>
                  <a:schemeClr val="lt1"/>
                </a:solidFill>
                <a:latin typeface="Calibri"/>
                <a:ea typeface="Calibri"/>
                <a:cs typeface="Calibri"/>
                <a:sym typeface="Calibri"/>
              </a:rPr>
              <a:t>All 144 pages mapped against CSN’s 17 community questions + 5 additional Qs added under the original </a:t>
            </a:r>
            <a:endParaRPr sz="1400" b="0" i="0" u="none" strike="noStrike" cap="none" dirty="0">
              <a:solidFill>
                <a:srgbClr val="000000"/>
              </a:solidFill>
              <a:latin typeface="Arial"/>
              <a:ea typeface="Arial"/>
              <a:cs typeface="Arial"/>
              <a:sym typeface="Arial"/>
            </a:endParaRPr>
          </a:p>
        </p:txBody>
      </p:sp>
      <p:sp>
        <p:nvSpPr>
          <p:cNvPr id="731" name="Google Shape;731;p11"/>
          <p:cNvSpPr/>
          <p:nvPr/>
        </p:nvSpPr>
        <p:spPr>
          <a:xfrm>
            <a:off x="3477726" y="2180337"/>
            <a:ext cx="1479782" cy="617854"/>
          </a:xfrm>
          <a:prstGeom prst="roundRect">
            <a:avLst>
              <a:gd name="adj" fmla="val 3646"/>
            </a:avLst>
          </a:prstGeom>
          <a:noFill/>
          <a:ln w="28575" cap="flat" cmpd="sng">
            <a:solidFill>
              <a:srgbClr val="7F7F7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2" name="Google Shape;732;p11"/>
          <p:cNvSpPr txBox="1"/>
          <p:nvPr/>
        </p:nvSpPr>
        <p:spPr>
          <a:xfrm>
            <a:off x="3404349" y="2219498"/>
            <a:ext cx="1553159" cy="553957"/>
          </a:xfrm>
          <a:prstGeom prst="rect">
            <a:avLst/>
          </a:prstGeom>
          <a:noFill/>
          <a:ln>
            <a:noFill/>
          </a:ln>
        </p:spPr>
        <p:txBody>
          <a:bodyPr spcFirstLastPara="1" wrap="square" lIns="91425" tIns="45700" rIns="91425" bIns="45700" anchor="t" anchorCtr="0">
            <a:spAutoFit/>
          </a:bodyPr>
          <a:lstStyle/>
          <a:p>
            <a:pPr marL="11430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chemeClr val="dk1"/>
                </a:solidFill>
                <a:latin typeface="Arial"/>
                <a:ea typeface="Arial"/>
                <a:cs typeface="Arial"/>
                <a:sym typeface="Arial"/>
              </a:rPr>
              <a:t>11 </a:t>
            </a:r>
            <a:endParaRPr sz="1400" b="0" i="0" u="none" strike="noStrike" cap="none">
              <a:solidFill>
                <a:srgbClr val="000000"/>
              </a:solidFill>
              <a:latin typeface="Arial"/>
              <a:ea typeface="Arial"/>
              <a:cs typeface="Arial"/>
              <a:sym typeface="Arial"/>
            </a:endParaRPr>
          </a:p>
          <a:p>
            <a:pPr marL="11430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Arial"/>
                <a:ea typeface="Arial"/>
                <a:cs typeface="Arial"/>
                <a:sym typeface="Arial"/>
              </a:rPr>
              <a:t>Thuisarts.nl</a:t>
            </a:r>
            <a:endParaRPr sz="1400" b="0" i="0" u="none" strike="noStrike" cap="none">
              <a:solidFill>
                <a:srgbClr val="000000"/>
              </a:solidFill>
              <a:latin typeface="Arial"/>
              <a:ea typeface="Arial"/>
              <a:cs typeface="Arial"/>
              <a:sym typeface="Arial"/>
            </a:endParaRPr>
          </a:p>
        </p:txBody>
      </p:sp>
      <p:sp>
        <p:nvSpPr>
          <p:cNvPr id="733" name="Google Shape;733;p11"/>
          <p:cNvSpPr/>
          <p:nvPr/>
        </p:nvSpPr>
        <p:spPr>
          <a:xfrm>
            <a:off x="5163878" y="2180336"/>
            <a:ext cx="1889772" cy="617853"/>
          </a:xfrm>
          <a:prstGeom prst="roundRect">
            <a:avLst>
              <a:gd name="adj" fmla="val 3646"/>
            </a:avLst>
          </a:prstGeom>
          <a:noFill/>
          <a:ln w="28575" cap="flat" cmpd="sng">
            <a:solidFill>
              <a:srgbClr val="7F7F7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4" name="Google Shape;734;p11"/>
          <p:cNvSpPr txBox="1"/>
          <p:nvPr/>
        </p:nvSpPr>
        <p:spPr>
          <a:xfrm>
            <a:off x="5090499" y="2213457"/>
            <a:ext cx="1889771" cy="553957"/>
          </a:xfrm>
          <a:prstGeom prst="rect">
            <a:avLst/>
          </a:prstGeom>
          <a:noFill/>
          <a:ln>
            <a:noFill/>
          </a:ln>
        </p:spPr>
        <p:txBody>
          <a:bodyPr spcFirstLastPara="1" wrap="square" lIns="91425" tIns="45700" rIns="91425" bIns="45700" anchor="t" anchorCtr="0">
            <a:spAutoFit/>
          </a:bodyPr>
          <a:lstStyle/>
          <a:p>
            <a:pPr marL="11430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chemeClr val="dk1"/>
                </a:solidFill>
                <a:latin typeface="Arial"/>
                <a:ea typeface="Arial"/>
                <a:cs typeface="Arial"/>
                <a:sym typeface="Arial"/>
              </a:rPr>
              <a:t>7</a:t>
            </a:r>
            <a:endParaRPr sz="1600" b="1" i="0" u="none" strike="noStrike" cap="none">
              <a:solidFill>
                <a:schemeClr val="dk1"/>
              </a:solidFill>
              <a:latin typeface="Arial"/>
              <a:ea typeface="Arial"/>
              <a:cs typeface="Arial"/>
              <a:sym typeface="Arial"/>
            </a:endParaRPr>
          </a:p>
          <a:p>
            <a:pPr marL="11430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Arial"/>
                <a:ea typeface="Arial"/>
                <a:cs typeface="Arial"/>
                <a:sym typeface="Arial"/>
              </a:rPr>
              <a:t>Rijksoverheid.nl</a:t>
            </a:r>
            <a:endParaRPr sz="1400" b="1" i="0" u="none" strike="noStrike" cap="none">
              <a:solidFill>
                <a:schemeClr val="dk1"/>
              </a:solidFill>
              <a:latin typeface="Arial"/>
              <a:ea typeface="Arial"/>
              <a:cs typeface="Arial"/>
              <a:sym typeface="Arial"/>
            </a:endParaRPr>
          </a:p>
        </p:txBody>
      </p:sp>
      <p:sp>
        <p:nvSpPr>
          <p:cNvPr id="735" name="Google Shape;735;p11"/>
          <p:cNvSpPr/>
          <p:nvPr/>
        </p:nvSpPr>
        <p:spPr>
          <a:xfrm>
            <a:off x="7255464" y="2180337"/>
            <a:ext cx="1231196" cy="617852"/>
          </a:xfrm>
          <a:prstGeom prst="roundRect">
            <a:avLst>
              <a:gd name="adj" fmla="val 3646"/>
            </a:avLst>
          </a:prstGeom>
          <a:noFill/>
          <a:ln w="28575" cap="flat" cmpd="sng">
            <a:solidFill>
              <a:srgbClr val="7F7F7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6" name="Google Shape;736;p11"/>
          <p:cNvSpPr txBox="1"/>
          <p:nvPr/>
        </p:nvSpPr>
        <p:spPr>
          <a:xfrm>
            <a:off x="6850031" y="2213456"/>
            <a:ext cx="1889771" cy="553957"/>
          </a:xfrm>
          <a:prstGeom prst="rect">
            <a:avLst/>
          </a:prstGeom>
          <a:noFill/>
          <a:ln>
            <a:noFill/>
          </a:ln>
        </p:spPr>
        <p:txBody>
          <a:bodyPr spcFirstLastPara="1" wrap="square" lIns="91425" tIns="45700" rIns="91425" bIns="45700" anchor="t" anchorCtr="0">
            <a:spAutoFit/>
          </a:bodyPr>
          <a:lstStyle/>
          <a:p>
            <a:pPr marL="11430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chemeClr val="dk1"/>
                </a:solidFill>
                <a:latin typeface="Arial"/>
                <a:ea typeface="Arial"/>
                <a:cs typeface="Arial"/>
                <a:sym typeface="Arial"/>
              </a:rPr>
              <a:t>5</a:t>
            </a:r>
            <a:endParaRPr sz="1400" b="0" i="0" u="none" strike="noStrike" cap="none">
              <a:solidFill>
                <a:srgbClr val="000000"/>
              </a:solidFill>
              <a:latin typeface="Arial"/>
              <a:ea typeface="Arial"/>
              <a:cs typeface="Arial"/>
              <a:sym typeface="Arial"/>
            </a:endParaRPr>
          </a:p>
          <a:p>
            <a:pPr marL="11430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Arial"/>
                <a:ea typeface="Arial"/>
                <a:cs typeface="Arial"/>
                <a:sym typeface="Arial"/>
              </a:rPr>
              <a:t>NFK.nl</a:t>
            </a:r>
            <a:endParaRPr sz="1400" b="1" i="0" u="none" strike="noStrike" cap="none">
              <a:solidFill>
                <a:schemeClr val="dk1"/>
              </a:solidFill>
              <a:latin typeface="Arial"/>
              <a:ea typeface="Arial"/>
              <a:cs typeface="Arial"/>
              <a:sym typeface="Arial"/>
            </a:endParaRPr>
          </a:p>
        </p:txBody>
      </p:sp>
      <p:sp>
        <p:nvSpPr>
          <p:cNvPr id="737" name="Google Shape;737;p11"/>
          <p:cNvSpPr txBox="1"/>
          <p:nvPr/>
        </p:nvSpPr>
        <p:spPr>
          <a:xfrm>
            <a:off x="8688474" y="2213456"/>
            <a:ext cx="2374615" cy="553957"/>
          </a:xfrm>
          <a:prstGeom prst="rect">
            <a:avLst/>
          </a:prstGeom>
          <a:noFill/>
          <a:ln>
            <a:noFill/>
          </a:ln>
        </p:spPr>
        <p:txBody>
          <a:bodyPr spcFirstLastPara="1" wrap="square" lIns="91425" tIns="45700" rIns="91425" bIns="45700" anchor="t" anchorCtr="0">
            <a:spAutoFit/>
          </a:bodyPr>
          <a:lstStyle/>
          <a:p>
            <a:pPr marL="114300" marR="0" lvl="0" indent="0" algn="ctr" rtl="0">
              <a:lnSpc>
                <a:spcPct val="100000"/>
              </a:lnSpc>
              <a:spcBef>
                <a:spcPts val="0"/>
              </a:spcBef>
              <a:spcAft>
                <a:spcPts val="0"/>
              </a:spcAft>
              <a:buClr>
                <a:srgbClr val="000000"/>
              </a:buClr>
              <a:buSzPts val="1600"/>
              <a:buFont typeface="Arial"/>
              <a:buNone/>
            </a:pPr>
            <a:r>
              <a:rPr lang="en-GB" sz="1600" b="1" i="0" u="none" strike="noStrike" cap="none">
                <a:solidFill>
                  <a:schemeClr val="dk1"/>
                </a:solidFill>
                <a:latin typeface="Arial"/>
                <a:ea typeface="Arial"/>
                <a:cs typeface="Arial"/>
                <a:sym typeface="Arial"/>
              </a:rPr>
              <a:t>4</a:t>
            </a:r>
            <a:r>
              <a:rPr lang="en-GB" sz="1400" b="1" i="0" u="none" strike="noStrike" cap="none">
                <a:solidFill>
                  <a:schemeClr val="dk1"/>
                </a:solidFill>
                <a:latin typeface="Arial"/>
                <a:ea typeface="Arial"/>
                <a:cs typeface="Arial"/>
                <a:sym typeface="Arial"/>
              </a:rPr>
              <a:t>  </a:t>
            </a:r>
            <a:endParaRPr sz="1400" b="0" i="0" u="none" strike="noStrike" cap="none">
              <a:solidFill>
                <a:srgbClr val="000000"/>
              </a:solidFill>
              <a:latin typeface="Arial"/>
              <a:ea typeface="Arial"/>
              <a:cs typeface="Arial"/>
              <a:sym typeface="Arial"/>
            </a:endParaRPr>
          </a:p>
          <a:p>
            <a:pPr marL="114300" marR="0" lvl="0" indent="0" algn="ctr" rtl="0">
              <a:lnSpc>
                <a:spcPct val="100000"/>
              </a:lnSpc>
              <a:spcBef>
                <a:spcPts val="0"/>
              </a:spcBef>
              <a:spcAft>
                <a:spcPts val="0"/>
              </a:spcAft>
              <a:buClr>
                <a:srgbClr val="000000"/>
              </a:buClr>
              <a:buSzPts val="1400"/>
              <a:buFont typeface="Arial"/>
              <a:buNone/>
            </a:pPr>
            <a:r>
              <a:rPr lang="en-GB" sz="1400" b="1" i="0" u="none" strike="noStrike" cap="none">
                <a:solidFill>
                  <a:schemeClr val="dk1"/>
                </a:solidFill>
                <a:latin typeface="Arial"/>
                <a:ea typeface="Arial"/>
                <a:cs typeface="Arial"/>
                <a:sym typeface="Arial"/>
              </a:rPr>
              <a:t>Zorginstituut.nl</a:t>
            </a:r>
            <a:endParaRPr sz="1400" b="0" i="0" u="none" strike="noStrike" cap="none">
              <a:solidFill>
                <a:srgbClr val="000000"/>
              </a:solidFill>
              <a:latin typeface="Arial"/>
              <a:ea typeface="Arial"/>
              <a:cs typeface="Arial"/>
              <a:sym typeface="Arial"/>
            </a:endParaRPr>
          </a:p>
        </p:txBody>
      </p:sp>
      <p:cxnSp>
        <p:nvCxnSpPr>
          <p:cNvPr id="738" name="Google Shape;738;p11"/>
          <p:cNvCxnSpPr/>
          <p:nvPr/>
        </p:nvCxnSpPr>
        <p:spPr>
          <a:xfrm rot="10800000">
            <a:off x="2751471" y="3110865"/>
            <a:ext cx="6646975" cy="0"/>
          </a:xfrm>
          <a:prstGeom prst="straightConnector1">
            <a:avLst/>
          </a:prstGeom>
          <a:noFill/>
          <a:ln w="38100" cap="flat" cmpd="sng">
            <a:solidFill>
              <a:schemeClr val="dk1"/>
            </a:solidFill>
            <a:prstDash val="solid"/>
            <a:round/>
            <a:headEnd type="none" w="sm" len="sm"/>
            <a:tailEnd type="triangle" w="med" len="med"/>
          </a:ln>
        </p:spPr>
      </p:cxnSp>
      <p:sp>
        <p:nvSpPr>
          <p:cNvPr id="739" name="Google Shape;739;p11"/>
          <p:cNvSpPr txBox="1"/>
          <p:nvPr/>
        </p:nvSpPr>
        <p:spPr>
          <a:xfrm>
            <a:off x="413686" y="2939076"/>
            <a:ext cx="2287822" cy="338514"/>
          </a:xfrm>
          <a:prstGeom prst="rect">
            <a:avLst/>
          </a:prstGeom>
          <a:noFill/>
          <a:ln>
            <a:noFill/>
          </a:ln>
        </p:spPr>
        <p:txBody>
          <a:bodyPr spcFirstLastPara="1" wrap="square" lIns="91425" tIns="45700" rIns="91425" bIns="45700" anchor="t" anchorCtr="0">
            <a:spAutoFit/>
          </a:bodyPr>
          <a:lstStyle/>
          <a:p>
            <a:pPr marL="114300" marR="0" lvl="0" indent="0" algn="ctr" rtl="0">
              <a:lnSpc>
                <a:spcPct val="100000"/>
              </a:lnSpc>
              <a:spcBef>
                <a:spcPts val="0"/>
              </a:spcBef>
              <a:spcAft>
                <a:spcPts val="0"/>
              </a:spcAft>
              <a:buClr>
                <a:srgbClr val="000000"/>
              </a:buClr>
              <a:buSzPts val="1600"/>
              <a:buFont typeface="Arial"/>
              <a:buNone/>
            </a:pPr>
            <a:r>
              <a:rPr lang="en-GB" sz="1600" b="0" i="0" u="none" strike="noStrike" cap="none">
                <a:solidFill>
                  <a:srgbClr val="00B050"/>
                </a:solidFill>
                <a:latin typeface="Calibri"/>
                <a:ea typeface="Calibri"/>
                <a:cs typeface="Calibri"/>
                <a:sym typeface="Calibri"/>
              </a:rPr>
              <a:t>Answers the most Qs</a:t>
            </a:r>
            <a:endParaRPr sz="1600" b="0" i="0" u="none" strike="noStrike" cap="none" dirty="0">
              <a:solidFill>
                <a:srgbClr val="00B050"/>
              </a:solidFill>
              <a:latin typeface="Calibri"/>
              <a:ea typeface="Calibri"/>
              <a:cs typeface="Calibri"/>
              <a:sym typeface="Calibri"/>
            </a:endParaRPr>
          </a:p>
        </p:txBody>
      </p:sp>
      <p:sp>
        <p:nvSpPr>
          <p:cNvPr id="740" name="Google Shape;740;p11"/>
          <p:cNvSpPr txBox="1"/>
          <p:nvPr/>
        </p:nvSpPr>
        <p:spPr>
          <a:xfrm>
            <a:off x="9301462" y="2939076"/>
            <a:ext cx="2287822" cy="338514"/>
          </a:xfrm>
          <a:prstGeom prst="rect">
            <a:avLst/>
          </a:prstGeom>
          <a:noFill/>
          <a:ln>
            <a:noFill/>
          </a:ln>
        </p:spPr>
        <p:txBody>
          <a:bodyPr spcFirstLastPara="1" wrap="square" lIns="91425" tIns="45700" rIns="91425" bIns="45700" anchor="t" anchorCtr="0">
            <a:spAutoFit/>
          </a:bodyPr>
          <a:lstStyle/>
          <a:p>
            <a:pPr marL="114300" marR="0" lvl="0" indent="0" algn="ctr" rtl="0">
              <a:lnSpc>
                <a:spcPct val="100000"/>
              </a:lnSpc>
              <a:spcBef>
                <a:spcPts val="0"/>
              </a:spcBef>
              <a:spcAft>
                <a:spcPts val="0"/>
              </a:spcAft>
              <a:buClr>
                <a:srgbClr val="000000"/>
              </a:buClr>
              <a:buSzPts val="1600"/>
              <a:buFont typeface="Arial"/>
              <a:buNone/>
            </a:pPr>
            <a:r>
              <a:rPr lang="en-GB" sz="1600" b="0" i="0" u="none" strike="noStrike" cap="none">
                <a:solidFill>
                  <a:srgbClr val="FF0000"/>
                </a:solidFill>
                <a:latin typeface="Calibri"/>
                <a:ea typeface="Calibri"/>
                <a:cs typeface="Calibri"/>
                <a:sym typeface="Calibri"/>
              </a:rPr>
              <a:t>Answers the least Qs</a:t>
            </a:r>
            <a:endParaRPr sz="1600" b="0" i="0" u="none" strike="noStrike" cap="none" dirty="0">
              <a:solidFill>
                <a:srgbClr val="FF0000"/>
              </a:solidFill>
              <a:latin typeface="Calibri"/>
              <a:ea typeface="Calibri"/>
              <a:cs typeface="Calibri"/>
              <a:sym typeface="Calibri"/>
            </a:endParaRPr>
          </a:p>
        </p:txBody>
      </p:sp>
      <p:graphicFrame>
        <p:nvGraphicFramePr>
          <p:cNvPr id="741" name="Google Shape;741;p11"/>
          <p:cNvGraphicFramePr/>
          <p:nvPr/>
        </p:nvGraphicFramePr>
        <p:xfrm>
          <a:off x="778359" y="3497279"/>
          <a:ext cx="10663000" cy="3140475"/>
        </p:xfrm>
        <a:graphic>
          <a:graphicData uri="http://schemas.openxmlformats.org/drawingml/2006/table">
            <a:tbl>
              <a:tblPr>
                <a:noFill/>
                <a:tableStyleId>{77963CAB-0D23-4D52-9198-1578329B7A1B}</a:tableStyleId>
              </a:tblPr>
              <a:tblGrid>
                <a:gridCol w="7253800">
                  <a:extLst>
                    <a:ext uri="{9D8B030D-6E8A-4147-A177-3AD203B41FA5}">
                      <a16:colId xmlns:a16="http://schemas.microsoft.com/office/drawing/2014/main" val="20000"/>
                    </a:ext>
                  </a:extLst>
                </a:gridCol>
                <a:gridCol w="1100275">
                  <a:extLst>
                    <a:ext uri="{9D8B030D-6E8A-4147-A177-3AD203B41FA5}">
                      <a16:colId xmlns:a16="http://schemas.microsoft.com/office/drawing/2014/main" val="20001"/>
                    </a:ext>
                  </a:extLst>
                </a:gridCol>
                <a:gridCol w="2308925">
                  <a:extLst>
                    <a:ext uri="{9D8B030D-6E8A-4147-A177-3AD203B41FA5}">
                      <a16:colId xmlns:a16="http://schemas.microsoft.com/office/drawing/2014/main" val="20002"/>
                    </a:ext>
                  </a:extLst>
                </a:gridCol>
              </a:tblGrid>
              <a:tr h="305650">
                <a:tc>
                  <a:txBody>
                    <a:bodyPr/>
                    <a:lstStyle/>
                    <a:p>
                      <a:pPr marL="0" marR="0" lvl="0" indent="0" algn="l" rtl="0">
                        <a:lnSpc>
                          <a:spcPct val="100000"/>
                        </a:lnSpc>
                        <a:spcBef>
                          <a:spcPts val="0"/>
                        </a:spcBef>
                        <a:spcAft>
                          <a:spcPts val="0"/>
                        </a:spcAft>
                        <a:buClr>
                          <a:schemeClr val="dk1"/>
                        </a:buClr>
                        <a:buSzPts val="1200"/>
                        <a:buFont typeface="Calibri"/>
                        <a:buNone/>
                      </a:pPr>
                      <a:r>
                        <a:rPr lang="en-GB" sz="1600" b="1" u="none" strike="noStrike" cap="none" dirty="0">
                          <a:solidFill>
                            <a:schemeClr val="dk1"/>
                          </a:solidFill>
                        </a:rPr>
                        <a:t>Community question:</a:t>
                      </a:r>
                      <a:endParaRPr sz="2000" u="none" strike="noStrike" cap="none" dirty="0">
                        <a:solidFill>
                          <a:schemeClr val="dk1"/>
                        </a:solidFill>
                      </a:endParaRPr>
                    </a:p>
                  </a:txBody>
                  <a:tcPr marL="71250" marR="71250" marT="26725" marB="26725"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GB" sz="1600" b="1" u="none" strike="noStrike" cap="none">
                          <a:solidFill>
                            <a:schemeClr val="dk1"/>
                          </a:solidFill>
                        </a:rPr>
                        <a:t>Pages :</a:t>
                      </a:r>
                      <a:endParaRPr sz="2000" u="none" strike="noStrike" cap="none">
                        <a:solidFill>
                          <a:schemeClr val="dk1"/>
                        </a:solidFill>
                      </a:endParaRPr>
                    </a:p>
                  </a:txBody>
                  <a:tcPr marL="71250" marR="71250" marT="26725" marB="26725"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GB" sz="1600" b="1" u="none" strike="noStrike" cap="none">
                          <a:solidFill>
                            <a:schemeClr val="dk1"/>
                          </a:solidFill>
                        </a:rPr>
                        <a:t>Status:</a:t>
                      </a:r>
                      <a:endParaRPr sz="2000" u="none" strike="noStrike" cap="none">
                        <a:solidFill>
                          <a:schemeClr val="dk1"/>
                        </a:solidFill>
                      </a:endParaRPr>
                    </a:p>
                  </a:txBody>
                  <a:tcPr marL="71250" marR="71250" marT="26725" marB="26725" anchor="ctr"/>
                </a:tc>
                <a:extLst>
                  <a:ext uri="{0D108BD9-81ED-4DB2-BD59-A6C34878D82A}">
                    <a16:rowId xmlns:a16="http://schemas.microsoft.com/office/drawing/2014/main" val="10000"/>
                  </a:ext>
                </a:extLst>
              </a:tr>
              <a:tr h="404975">
                <a:tc>
                  <a:txBody>
                    <a:bodyPr/>
                    <a:lstStyle/>
                    <a:p>
                      <a:pPr marL="0" marR="0" lvl="0" indent="0" algn="l" rtl="0">
                        <a:lnSpc>
                          <a:spcPct val="100000"/>
                        </a:lnSpc>
                        <a:spcBef>
                          <a:spcPts val="0"/>
                        </a:spcBef>
                        <a:spcAft>
                          <a:spcPts val="0"/>
                        </a:spcAft>
                        <a:buClr>
                          <a:schemeClr val="dk1"/>
                        </a:buClr>
                        <a:buSzPts val="1200"/>
                        <a:buFont typeface="Calibri"/>
                        <a:buNone/>
                      </a:pPr>
                      <a:r>
                        <a:rPr lang="en-GB" sz="1400" b="0" u="none" strike="noStrike" cap="none" dirty="0">
                          <a:solidFill>
                            <a:schemeClr val="dk1"/>
                          </a:solidFill>
                          <a:latin typeface="Calibri"/>
                          <a:ea typeface="Calibri"/>
                          <a:cs typeface="Calibri"/>
                          <a:sym typeface="Calibri"/>
                        </a:rPr>
                        <a:t>What does my health insurance actually cover, and what will it cost me?</a:t>
                      </a:r>
                      <a:endParaRPr sz="1400" u="none" strike="noStrike" cap="none" dirty="0">
                        <a:solidFill>
                          <a:schemeClr val="dk1"/>
                        </a:solidFill>
                        <a:latin typeface="Calibri"/>
                        <a:ea typeface="Calibri"/>
                        <a:cs typeface="Calibri"/>
                        <a:sym typeface="Calibri"/>
                      </a:endParaRPr>
                    </a:p>
                  </a:txBody>
                  <a:tcPr marL="71250" marR="71250" marT="26725" marB="26725"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GB" sz="1400" b="1" u="none" strike="noStrike" cap="none">
                          <a:solidFill>
                            <a:schemeClr val="dk1"/>
                          </a:solidFill>
                        </a:rPr>
                        <a:t>39</a:t>
                      </a:r>
                      <a:endParaRPr sz="1400" u="none" strike="noStrike" cap="none">
                        <a:solidFill>
                          <a:schemeClr val="dk1"/>
                        </a:solidFill>
                      </a:endParaRPr>
                    </a:p>
                  </a:txBody>
                  <a:tcPr marL="71250" marR="71250" marT="26725" marB="26725"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GB" sz="1400" b="0" u="none" strike="noStrike" cap="none">
                          <a:solidFill>
                            <a:schemeClr val="dk1"/>
                          </a:solidFill>
                          <a:latin typeface="Calibri"/>
                          <a:ea typeface="Calibri"/>
                          <a:cs typeface="Calibri"/>
                          <a:sym typeface="Calibri"/>
                        </a:rPr>
                        <a:t>Well-covered</a:t>
                      </a:r>
                      <a:endParaRPr sz="1400" u="none" strike="noStrike" cap="none">
                        <a:solidFill>
                          <a:schemeClr val="dk1"/>
                        </a:solidFill>
                        <a:latin typeface="Calibri"/>
                        <a:ea typeface="Calibri"/>
                        <a:cs typeface="Calibri"/>
                        <a:sym typeface="Calibri"/>
                      </a:endParaRPr>
                    </a:p>
                  </a:txBody>
                  <a:tcPr marL="71250" marR="71250" marT="26725" marB="26725" anchor="ctr"/>
                </a:tc>
                <a:extLst>
                  <a:ext uri="{0D108BD9-81ED-4DB2-BD59-A6C34878D82A}">
                    <a16:rowId xmlns:a16="http://schemas.microsoft.com/office/drawing/2014/main" val="10001"/>
                  </a:ext>
                </a:extLst>
              </a:tr>
              <a:tr h="404975">
                <a:tc>
                  <a:txBody>
                    <a:bodyPr/>
                    <a:lstStyle/>
                    <a:p>
                      <a:pPr marL="0" marR="0" lvl="0" indent="0" algn="l" rtl="0">
                        <a:lnSpc>
                          <a:spcPct val="100000"/>
                        </a:lnSpc>
                        <a:spcBef>
                          <a:spcPts val="0"/>
                        </a:spcBef>
                        <a:spcAft>
                          <a:spcPts val="0"/>
                        </a:spcAft>
                        <a:buClr>
                          <a:schemeClr val="dk1"/>
                        </a:buClr>
                        <a:buSzPts val="1200"/>
                        <a:buFont typeface="Calibri"/>
                        <a:buNone/>
                      </a:pPr>
                      <a:r>
                        <a:rPr lang="en-GB" sz="1400" b="0" u="none" strike="noStrike" cap="none">
                          <a:solidFill>
                            <a:schemeClr val="dk1"/>
                          </a:solidFill>
                          <a:latin typeface="Calibri"/>
                          <a:ea typeface="Calibri"/>
                          <a:cs typeface="Calibri"/>
                          <a:sym typeface="Calibri"/>
                        </a:rPr>
                        <a:t>What additional services can I access?</a:t>
                      </a:r>
                      <a:endParaRPr sz="1400" u="none" strike="noStrike" cap="none">
                        <a:solidFill>
                          <a:schemeClr val="dk1"/>
                        </a:solidFill>
                        <a:latin typeface="Calibri"/>
                        <a:ea typeface="Calibri"/>
                        <a:cs typeface="Calibri"/>
                        <a:sym typeface="Calibri"/>
                      </a:endParaRPr>
                    </a:p>
                  </a:txBody>
                  <a:tcPr marL="71250" marR="71250" marT="26725" marB="26725"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GB" sz="1400" b="1" u="none" strike="noStrike" cap="none">
                          <a:solidFill>
                            <a:schemeClr val="dk1"/>
                          </a:solidFill>
                        </a:rPr>
                        <a:t>26</a:t>
                      </a:r>
                      <a:endParaRPr sz="1400" u="none" strike="noStrike" cap="none">
                        <a:solidFill>
                          <a:schemeClr val="dk1"/>
                        </a:solidFill>
                      </a:endParaRPr>
                    </a:p>
                  </a:txBody>
                  <a:tcPr marL="71250" marR="71250" marT="26725" marB="26725"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GB" sz="1400" b="0" u="none" strike="noStrike" cap="none">
                          <a:solidFill>
                            <a:schemeClr val="dk1"/>
                          </a:solidFill>
                          <a:latin typeface="Calibri"/>
                          <a:ea typeface="Calibri"/>
                          <a:cs typeface="Calibri"/>
                          <a:sym typeface="Calibri"/>
                        </a:rPr>
                        <a:t>Well-covered</a:t>
                      </a:r>
                      <a:endParaRPr sz="1400" u="none" strike="noStrike" cap="none">
                        <a:solidFill>
                          <a:schemeClr val="dk1"/>
                        </a:solidFill>
                        <a:latin typeface="Calibri"/>
                        <a:ea typeface="Calibri"/>
                        <a:cs typeface="Calibri"/>
                        <a:sym typeface="Calibri"/>
                      </a:endParaRPr>
                    </a:p>
                  </a:txBody>
                  <a:tcPr marL="71250" marR="71250" marT="26725" marB="26725" anchor="ctr"/>
                </a:tc>
                <a:extLst>
                  <a:ext uri="{0D108BD9-81ED-4DB2-BD59-A6C34878D82A}">
                    <a16:rowId xmlns:a16="http://schemas.microsoft.com/office/drawing/2014/main" val="10002"/>
                  </a:ext>
                </a:extLst>
              </a:tr>
              <a:tr h="404975">
                <a:tc>
                  <a:txBody>
                    <a:bodyPr/>
                    <a:lstStyle/>
                    <a:p>
                      <a:pPr marL="0" marR="0" lvl="0" indent="0" algn="l" rtl="0">
                        <a:lnSpc>
                          <a:spcPct val="100000"/>
                        </a:lnSpc>
                        <a:spcBef>
                          <a:spcPts val="0"/>
                        </a:spcBef>
                        <a:spcAft>
                          <a:spcPts val="0"/>
                        </a:spcAft>
                        <a:buClr>
                          <a:schemeClr val="dk1"/>
                        </a:buClr>
                        <a:buSzPts val="1200"/>
                        <a:buFont typeface="Calibri"/>
                        <a:buNone/>
                      </a:pPr>
                      <a:r>
                        <a:rPr lang="en-GB" sz="1400" b="0" u="none" strike="noStrike" cap="none">
                          <a:solidFill>
                            <a:schemeClr val="dk1"/>
                          </a:solidFill>
                          <a:latin typeface="Calibri"/>
                          <a:ea typeface="Calibri"/>
                          <a:cs typeface="Calibri"/>
                          <a:sym typeface="Calibri"/>
                        </a:rPr>
                        <a:t>How are treatment decisions made?</a:t>
                      </a:r>
                      <a:endParaRPr sz="1400" u="none" strike="noStrike" cap="none">
                        <a:solidFill>
                          <a:schemeClr val="dk1"/>
                        </a:solidFill>
                        <a:latin typeface="Calibri"/>
                        <a:ea typeface="Calibri"/>
                        <a:cs typeface="Calibri"/>
                        <a:sym typeface="Calibri"/>
                      </a:endParaRPr>
                    </a:p>
                  </a:txBody>
                  <a:tcPr marL="71250" marR="71250" marT="26725" marB="26725"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GB" sz="1400" b="1" u="none" strike="noStrike" cap="none">
                          <a:solidFill>
                            <a:schemeClr val="dk1"/>
                          </a:solidFill>
                        </a:rPr>
                        <a:t>14</a:t>
                      </a:r>
                      <a:endParaRPr sz="1400" u="none" strike="noStrike" cap="none">
                        <a:solidFill>
                          <a:schemeClr val="dk1"/>
                        </a:solidFill>
                      </a:endParaRPr>
                    </a:p>
                  </a:txBody>
                  <a:tcPr marL="71250" marR="71250" marT="26725" marB="26725"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GB" sz="1400" u="none" strike="noStrike" cap="none">
                          <a:solidFill>
                            <a:schemeClr val="dk1"/>
                          </a:solidFill>
                          <a:latin typeface="Calibri"/>
                          <a:ea typeface="Calibri"/>
                          <a:cs typeface="Calibri"/>
                          <a:sym typeface="Calibri"/>
                        </a:rPr>
                        <a:t>Well-covered</a:t>
                      </a:r>
                      <a:endParaRPr sz="1400" u="none" strike="noStrike" cap="none">
                        <a:solidFill>
                          <a:schemeClr val="dk1"/>
                        </a:solidFill>
                        <a:latin typeface="Calibri"/>
                        <a:ea typeface="Calibri"/>
                        <a:cs typeface="Calibri"/>
                        <a:sym typeface="Calibri"/>
                      </a:endParaRPr>
                    </a:p>
                  </a:txBody>
                  <a:tcPr marL="71250" marR="71250" marT="26725" marB="26725" anchor="ctr"/>
                </a:tc>
                <a:extLst>
                  <a:ext uri="{0D108BD9-81ED-4DB2-BD59-A6C34878D82A}">
                    <a16:rowId xmlns:a16="http://schemas.microsoft.com/office/drawing/2014/main" val="10003"/>
                  </a:ext>
                </a:extLst>
              </a:tr>
              <a:tr h="404975">
                <a:tc>
                  <a:txBody>
                    <a:bodyPr/>
                    <a:lstStyle/>
                    <a:p>
                      <a:pPr marL="0" marR="0" lvl="0" indent="0" algn="l" rtl="0">
                        <a:lnSpc>
                          <a:spcPct val="100000"/>
                        </a:lnSpc>
                        <a:spcBef>
                          <a:spcPts val="0"/>
                        </a:spcBef>
                        <a:spcAft>
                          <a:spcPts val="0"/>
                        </a:spcAft>
                        <a:buClr>
                          <a:schemeClr val="dk1"/>
                        </a:buClr>
                        <a:buSzPts val="1200"/>
                        <a:buFont typeface="Calibri"/>
                        <a:buNone/>
                      </a:pPr>
                      <a:r>
                        <a:rPr lang="en-GB" sz="1400" b="0" i="0" u="none" strike="noStrike" cap="none">
                          <a:solidFill>
                            <a:schemeClr val="dk1"/>
                          </a:solidFill>
                          <a:latin typeface="Calibri"/>
                          <a:ea typeface="Calibri"/>
                          <a:cs typeface="Calibri"/>
                          <a:sym typeface="Calibri"/>
                        </a:rPr>
                        <a:t>What should I expect when I visit my GP, and how does registering work?</a:t>
                      </a:r>
                      <a:endParaRPr sz="1400" u="none" strike="noStrike" cap="none">
                        <a:solidFill>
                          <a:schemeClr val="dk1"/>
                        </a:solidFill>
                        <a:latin typeface="Calibri"/>
                        <a:ea typeface="Calibri"/>
                        <a:cs typeface="Calibri"/>
                        <a:sym typeface="Calibri"/>
                      </a:endParaRPr>
                    </a:p>
                  </a:txBody>
                  <a:tcPr marL="71250" marR="71250" marT="26725" marB="26725"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GB" sz="1400" b="1" u="none" strike="noStrike" cap="none">
                          <a:solidFill>
                            <a:schemeClr val="dk1"/>
                          </a:solidFill>
                        </a:rPr>
                        <a:t>12</a:t>
                      </a:r>
                      <a:endParaRPr sz="1400" u="none" strike="noStrike" cap="none">
                        <a:solidFill>
                          <a:schemeClr val="dk1"/>
                        </a:solidFill>
                      </a:endParaRPr>
                    </a:p>
                  </a:txBody>
                  <a:tcPr marL="71250" marR="71250" marT="26725" marB="26725"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GB" sz="1400" u="none" strike="noStrike" cap="none">
                          <a:solidFill>
                            <a:schemeClr val="dk1"/>
                          </a:solidFill>
                          <a:latin typeface="Calibri"/>
                          <a:ea typeface="Calibri"/>
                          <a:cs typeface="Calibri"/>
                          <a:sym typeface="Calibri"/>
                        </a:rPr>
                        <a:t>Well-covered</a:t>
                      </a:r>
                      <a:endParaRPr sz="1400" u="none" strike="noStrike" cap="none">
                        <a:solidFill>
                          <a:schemeClr val="dk1"/>
                        </a:solidFill>
                        <a:latin typeface="Calibri"/>
                        <a:ea typeface="Calibri"/>
                        <a:cs typeface="Calibri"/>
                        <a:sym typeface="Calibri"/>
                      </a:endParaRPr>
                    </a:p>
                  </a:txBody>
                  <a:tcPr marL="71250" marR="71250" marT="26725" marB="26725" anchor="ctr"/>
                </a:tc>
                <a:extLst>
                  <a:ext uri="{0D108BD9-81ED-4DB2-BD59-A6C34878D82A}">
                    <a16:rowId xmlns:a16="http://schemas.microsoft.com/office/drawing/2014/main" val="10004"/>
                  </a:ext>
                </a:extLst>
              </a:tr>
              <a:tr h="404975">
                <a:tc>
                  <a:txBody>
                    <a:bodyPr/>
                    <a:lstStyle/>
                    <a:p>
                      <a:pPr marL="0" marR="0" lvl="0" indent="0" algn="l" rtl="0">
                        <a:lnSpc>
                          <a:spcPct val="100000"/>
                        </a:lnSpc>
                        <a:spcBef>
                          <a:spcPts val="0"/>
                        </a:spcBef>
                        <a:spcAft>
                          <a:spcPts val="0"/>
                        </a:spcAft>
                        <a:buClr>
                          <a:schemeClr val="dk1"/>
                        </a:buClr>
                        <a:buSzPts val="1200"/>
                        <a:buFont typeface="Calibri"/>
                        <a:buNone/>
                      </a:pPr>
                      <a:r>
                        <a:rPr lang="en-GB" sz="1400" b="0" i="0" u="none" strike="noStrike" cap="none">
                          <a:solidFill>
                            <a:schemeClr val="dk1"/>
                          </a:solidFill>
                          <a:latin typeface="Calibri"/>
                          <a:ea typeface="Calibri"/>
                          <a:cs typeface="Calibri"/>
                          <a:sym typeface="Calibri"/>
                        </a:rPr>
                        <a:t>How do I get referred to psych care, physiotherapy, nutrition advice or fertility support?</a:t>
                      </a:r>
                      <a:endParaRPr sz="1400" u="none" strike="noStrike" cap="none">
                        <a:solidFill>
                          <a:schemeClr val="dk1"/>
                        </a:solidFill>
                        <a:latin typeface="Calibri"/>
                        <a:ea typeface="Calibri"/>
                        <a:cs typeface="Calibri"/>
                        <a:sym typeface="Calibri"/>
                      </a:endParaRPr>
                    </a:p>
                  </a:txBody>
                  <a:tcPr marL="71250" marR="71250" marT="26725" marB="26725"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GB" sz="1400" b="1" u="none" strike="noStrike" cap="none">
                          <a:solidFill>
                            <a:schemeClr val="dk1"/>
                          </a:solidFill>
                        </a:rPr>
                        <a:t>6</a:t>
                      </a:r>
                      <a:endParaRPr sz="1400" u="none" strike="noStrike" cap="none">
                        <a:solidFill>
                          <a:schemeClr val="dk1"/>
                        </a:solidFill>
                      </a:endParaRPr>
                    </a:p>
                  </a:txBody>
                  <a:tcPr marL="71250" marR="71250" marT="26725" marB="26725"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GB" sz="1400" u="none" strike="noStrike" cap="none">
                          <a:solidFill>
                            <a:schemeClr val="dk1"/>
                          </a:solidFill>
                          <a:latin typeface="Calibri"/>
                          <a:ea typeface="Calibri"/>
                          <a:cs typeface="Calibri"/>
                          <a:sym typeface="Calibri"/>
                        </a:rPr>
                        <a:t>Covered</a:t>
                      </a:r>
                      <a:endParaRPr sz="1400" u="none" strike="noStrike" cap="none">
                        <a:solidFill>
                          <a:schemeClr val="dk1"/>
                        </a:solidFill>
                        <a:latin typeface="Calibri"/>
                        <a:ea typeface="Calibri"/>
                        <a:cs typeface="Calibri"/>
                        <a:sym typeface="Calibri"/>
                      </a:endParaRPr>
                    </a:p>
                  </a:txBody>
                  <a:tcPr marL="71250" marR="71250" marT="26725" marB="26725" anchor="ctr"/>
                </a:tc>
                <a:extLst>
                  <a:ext uri="{0D108BD9-81ED-4DB2-BD59-A6C34878D82A}">
                    <a16:rowId xmlns:a16="http://schemas.microsoft.com/office/drawing/2014/main" val="10005"/>
                  </a:ext>
                </a:extLst>
              </a:tr>
              <a:tr h="404975">
                <a:tc>
                  <a:txBody>
                    <a:bodyPr/>
                    <a:lstStyle/>
                    <a:p>
                      <a:pPr marL="0" marR="0" lvl="0" indent="0" algn="l" rtl="0">
                        <a:lnSpc>
                          <a:spcPct val="100000"/>
                        </a:lnSpc>
                        <a:spcBef>
                          <a:spcPts val="0"/>
                        </a:spcBef>
                        <a:spcAft>
                          <a:spcPts val="0"/>
                        </a:spcAft>
                        <a:buClr>
                          <a:schemeClr val="dk1"/>
                        </a:buClr>
                        <a:buSzPts val="1200"/>
                        <a:buFont typeface="Calibri"/>
                        <a:buNone/>
                      </a:pPr>
                      <a:r>
                        <a:rPr lang="en-GB" sz="1400" b="0" i="0" u="none" strike="noStrike" cap="none">
                          <a:solidFill>
                            <a:schemeClr val="dk1"/>
                          </a:solidFill>
                          <a:latin typeface="Calibri"/>
                          <a:ea typeface="Calibri"/>
                          <a:cs typeface="Calibri"/>
                          <a:sym typeface="Calibri"/>
                        </a:rPr>
                        <a:t>How do I make a complaint about my care or a healthcare provider? </a:t>
                      </a:r>
                      <a:endParaRPr sz="1400" u="none" strike="noStrike" cap="none">
                        <a:solidFill>
                          <a:schemeClr val="dk1"/>
                        </a:solidFill>
                        <a:latin typeface="Calibri"/>
                        <a:ea typeface="Calibri"/>
                        <a:cs typeface="Calibri"/>
                        <a:sym typeface="Calibri"/>
                      </a:endParaRPr>
                    </a:p>
                  </a:txBody>
                  <a:tcPr marL="71250" marR="71250" marT="26725" marB="26725"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GB" sz="1400" b="1" u="none" strike="noStrike" cap="none">
                          <a:solidFill>
                            <a:schemeClr val="dk1"/>
                          </a:solidFill>
                        </a:rPr>
                        <a:t>5</a:t>
                      </a:r>
                      <a:endParaRPr sz="1400" u="none" strike="noStrike" cap="none">
                        <a:solidFill>
                          <a:schemeClr val="dk1"/>
                        </a:solidFill>
                      </a:endParaRPr>
                    </a:p>
                  </a:txBody>
                  <a:tcPr marL="71250" marR="71250" marT="26725" marB="26725"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GB" sz="1400" u="none" strike="noStrike" cap="none">
                          <a:solidFill>
                            <a:schemeClr val="dk1"/>
                          </a:solidFill>
                          <a:latin typeface="Calibri"/>
                          <a:ea typeface="Calibri"/>
                          <a:cs typeface="Calibri"/>
                          <a:sym typeface="Calibri"/>
                        </a:rPr>
                        <a:t>Covered</a:t>
                      </a:r>
                      <a:endParaRPr sz="1400" u="none" strike="noStrike" cap="none">
                        <a:solidFill>
                          <a:schemeClr val="dk1"/>
                        </a:solidFill>
                        <a:latin typeface="Calibri"/>
                        <a:ea typeface="Calibri"/>
                        <a:cs typeface="Calibri"/>
                        <a:sym typeface="Calibri"/>
                      </a:endParaRPr>
                    </a:p>
                  </a:txBody>
                  <a:tcPr marL="71250" marR="71250" marT="26725" marB="26725" anchor="ctr"/>
                </a:tc>
                <a:extLst>
                  <a:ext uri="{0D108BD9-81ED-4DB2-BD59-A6C34878D82A}">
                    <a16:rowId xmlns:a16="http://schemas.microsoft.com/office/drawing/2014/main" val="10006"/>
                  </a:ext>
                </a:extLst>
              </a:tr>
              <a:tr h="404975">
                <a:tc>
                  <a:txBody>
                    <a:bodyPr/>
                    <a:lstStyle/>
                    <a:p>
                      <a:pPr marL="0" marR="0" lvl="0" indent="0" algn="l" rtl="0">
                        <a:lnSpc>
                          <a:spcPct val="100000"/>
                        </a:lnSpc>
                        <a:spcBef>
                          <a:spcPts val="0"/>
                        </a:spcBef>
                        <a:spcAft>
                          <a:spcPts val="0"/>
                        </a:spcAft>
                        <a:buClr>
                          <a:schemeClr val="dk1"/>
                        </a:buClr>
                        <a:buSzPts val="1200"/>
                        <a:buFont typeface="Calibri"/>
                        <a:buNone/>
                      </a:pPr>
                      <a:r>
                        <a:rPr lang="en-GB" sz="1400" b="0" i="0" u="none" strike="noStrike" cap="none">
                          <a:solidFill>
                            <a:schemeClr val="dk1"/>
                          </a:solidFill>
                          <a:latin typeface="Calibri"/>
                          <a:ea typeface="Calibri"/>
                          <a:cs typeface="Calibri"/>
                          <a:sym typeface="Calibri"/>
                        </a:rPr>
                        <a:t>How do I find reliable health information or a trustworthy provider?</a:t>
                      </a:r>
                      <a:endParaRPr sz="1400" u="none" strike="noStrike" cap="none">
                        <a:solidFill>
                          <a:schemeClr val="dk1"/>
                        </a:solidFill>
                        <a:latin typeface="Calibri"/>
                        <a:ea typeface="Calibri"/>
                        <a:cs typeface="Calibri"/>
                        <a:sym typeface="Calibri"/>
                      </a:endParaRPr>
                    </a:p>
                  </a:txBody>
                  <a:tcPr marL="71250" marR="71250" marT="26725" marB="26725"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GB" sz="1400" b="1" u="none" strike="noStrike" cap="none">
                          <a:solidFill>
                            <a:schemeClr val="dk1"/>
                          </a:solidFill>
                        </a:rPr>
                        <a:t>5</a:t>
                      </a:r>
                      <a:endParaRPr sz="1400" u="none" strike="noStrike" cap="none">
                        <a:solidFill>
                          <a:schemeClr val="dk1"/>
                        </a:solidFill>
                      </a:endParaRPr>
                    </a:p>
                  </a:txBody>
                  <a:tcPr marL="71250" marR="71250" marT="26725" marB="26725" anchor="ctr"/>
                </a:tc>
                <a:tc>
                  <a:txBody>
                    <a:bodyPr/>
                    <a:lstStyle/>
                    <a:p>
                      <a:pPr marL="0" marR="0" lvl="0" indent="0" algn="ctr" rtl="0">
                        <a:lnSpc>
                          <a:spcPct val="100000"/>
                        </a:lnSpc>
                        <a:spcBef>
                          <a:spcPts val="0"/>
                        </a:spcBef>
                        <a:spcAft>
                          <a:spcPts val="0"/>
                        </a:spcAft>
                        <a:buClr>
                          <a:schemeClr val="dk1"/>
                        </a:buClr>
                        <a:buSzPts val="1200"/>
                        <a:buFont typeface="Calibri"/>
                        <a:buNone/>
                      </a:pPr>
                      <a:r>
                        <a:rPr lang="en-GB" sz="1400" u="none" strike="noStrike" cap="none" dirty="0">
                          <a:solidFill>
                            <a:schemeClr val="dk1"/>
                          </a:solidFill>
                          <a:latin typeface="Calibri"/>
                          <a:ea typeface="Calibri"/>
                          <a:cs typeface="Calibri"/>
                          <a:sym typeface="Calibri"/>
                        </a:rPr>
                        <a:t>Covered </a:t>
                      </a:r>
                      <a:endParaRPr sz="1400" u="none" strike="noStrike" cap="none" dirty="0">
                        <a:solidFill>
                          <a:schemeClr val="dk1"/>
                        </a:solidFill>
                        <a:latin typeface="Calibri"/>
                        <a:ea typeface="Calibri"/>
                        <a:cs typeface="Calibri"/>
                        <a:sym typeface="Calibri"/>
                      </a:endParaRPr>
                    </a:p>
                  </a:txBody>
                  <a:tcPr marL="71250" marR="71250" marT="26725" marB="26725" anchor="ctr"/>
                </a:tc>
                <a:extLst>
                  <a:ext uri="{0D108BD9-81ED-4DB2-BD59-A6C34878D82A}">
                    <a16:rowId xmlns:a16="http://schemas.microsoft.com/office/drawing/2014/main" val="10007"/>
                  </a:ext>
                </a:extLst>
              </a:tr>
            </a:tbl>
          </a:graphicData>
        </a:graphic>
      </p:graphicFrame>
      <p:sp>
        <p:nvSpPr>
          <p:cNvPr id="742" name="Google Shape;742;p11"/>
          <p:cNvSpPr txBox="1"/>
          <p:nvPr/>
        </p:nvSpPr>
        <p:spPr>
          <a:xfrm>
            <a:off x="11411265" y="6517872"/>
            <a:ext cx="548700" cy="16920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11</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46"/>
        <p:cNvGrpSpPr/>
        <p:nvPr/>
      </p:nvGrpSpPr>
      <p:grpSpPr>
        <a:xfrm>
          <a:off x="0" y="0"/>
          <a:ext cx="0" cy="0"/>
          <a:chOff x="0" y="0"/>
          <a:chExt cx="0" cy="0"/>
        </a:xfrm>
      </p:grpSpPr>
      <p:sp>
        <p:nvSpPr>
          <p:cNvPr id="747" name="Google Shape;747;p10"/>
          <p:cNvSpPr txBox="1"/>
          <p:nvPr/>
        </p:nvSpPr>
        <p:spPr>
          <a:xfrm>
            <a:off x="389979" y="293254"/>
            <a:ext cx="9600000" cy="52322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GB" sz="3200" b="1" i="0" u="none" strike="noStrike" cap="none">
                <a:solidFill>
                  <a:srgbClr val="00C4B9"/>
                </a:solidFill>
                <a:latin typeface="Playfair Display"/>
                <a:ea typeface="Playfair Display"/>
                <a:cs typeface="Playfair Display"/>
                <a:sym typeface="Playfair Display"/>
              </a:rPr>
              <a:t>Initial Findings:</a:t>
            </a:r>
            <a:r>
              <a:rPr lang="en-GB" sz="3200" b="1" i="0" u="none" strike="noStrike" cap="none">
                <a:solidFill>
                  <a:srgbClr val="EE3D89"/>
                </a:solidFill>
                <a:latin typeface="Playfair Display"/>
                <a:ea typeface="Playfair Display"/>
                <a:cs typeface="Playfair Display"/>
                <a:sym typeface="Playfair Display"/>
              </a:rPr>
              <a:t> </a:t>
            </a:r>
            <a:r>
              <a:rPr lang="en-GB" sz="3400" b="1" i="0" u="none" strike="noStrike" cap="none">
                <a:solidFill>
                  <a:srgbClr val="00C4B9"/>
                </a:solidFill>
                <a:latin typeface="Playfair Display"/>
                <a:ea typeface="Playfair Display"/>
                <a:cs typeface="Playfair Display"/>
                <a:sym typeface="Playfair Display"/>
              </a:rPr>
              <a:t>Overlaps &amp; Gaps</a:t>
            </a:r>
            <a:endParaRPr sz="3400" b="1" i="0" u="none" strike="noStrike" cap="none">
              <a:solidFill>
                <a:srgbClr val="00C4B9"/>
              </a:solidFill>
              <a:latin typeface="Playfair Display"/>
              <a:ea typeface="Playfair Display"/>
              <a:cs typeface="Playfair Display"/>
              <a:sym typeface="Playfair Display"/>
            </a:endParaRPr>
          </a:p>
        </p:txBody>
      </p:sp>
      <p:cxnSp>
        <p:nvCxnSpPr>
          <p:cNvPr id="748" name="Google Shape;748;p10"/>
          <p:cNvCxnSpPr/>
          <p:nvPr/>
        </p:nvCxnSpPr>
        <p:spPr>
          <a:xfrm>
            <a:off x="394278" y="925959"/>
            <a:ext cx="1188600" cy="0"/>
          </a:xfrm>
          <a:prstGeom prst="straightConnector1">
            <a:avLst/>
          </a:prstGeom>
          <a:noFill/>
          <a:ln w="28575" cap="flat" cmpd="sng">
            <a:solidFill>
              <a:srgbClr val="00C4B9"/>
            </a:solidFill>
            <a:prstDash val="solid"/>
            <a:round/>
            <a:headEnd type="none" w="sm" len="sm"/>
            <a:tailEnd type="none" w="sm" len="sm"/>
          </a:ln>
          <a:effectLst>
            <a:outerShdw blurRad="40000" dist="20000" dir="5400000" rotWithShape="0">
              <a:srgbClr val="000000">
                <a:alpha val="38039"/>
              </a:srgbClr>
            </a:outerShdw>
          </a:effectLst>
        </p:spPr>
      </p:cxnSp>
      <p:sp>
        <p:nvSpPr>
          <p:cNvPr id="749" name="Google Shape;749;p10"/>
          <p:cNvSpPr/>
          <p:nvPr/>
        </p:nvSpPr>
        <p:spPr>
          <a:xfrm>
            <a:off x="279866" y="1121645"/>
            <a:ext cx="5708100" cy="523200"/>
          </a:xfrm>
          <a:prstGeom prst="roundRect">
            <a:avLst>
              <a:gd name="adj" fmla="val 3646"/>
            </a:avLst>
          </a:prstGeom>
          <a:solidFill>
            <a:srgbClr val="00C4B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0" name="Google Shape;750;p10"/>
          <p:cNvSpPr/>
          <p:nvPr/>
        </p:nvSpPr>
        <p:spPr>
          <a:xfrm>
            <a:off x="245994" y="1761896"/>
            <a:ext cx="5708100" cy="477900"/>
          </a:xfrm>
          <a:prstGeom prst="roundRect">
            <a:avLst>
              <a:gd name="adj" fmla="val 3646"/>
            </a:avLst>
          </a:prstGeom>
          <a:noFill/>
          <a:ln w="28575" cap="flat" cmpd="sng">
            <a:solidFill>
              <a:srgbClr val="00C4B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1" name="Google Shape;751;p10"/>
          <p:cNvSpPr/>
          <p:nvPr/>
        </p:nvSpPr>
        <p:spPr>
          <a:xfrm>
            <a:off x="2483425" y="1198598"/>
            <a:ext cx="1233300" cy="369300"/>
          </a:xfrm>
          <a:prstGeom prst="rect">
            <a:avLst/>
          </a:prstGeom>
          <a:noFill/>
          <a:ln>
            <a:noFill/>
          </a:ln>
        </p:spPr>
        <p:txBody>
          <a:bodyPr spcFirstLastPara="1" wrap="square" lIns="91425" tIns="45700" rIns="91425" bIns="45700" anchor="ctr" anchorCtr="0">
            <a:noAutofit/>
          </a:bodyPr>
          <a:lstStyle/>
          <a:p>
            <a:pPr marL="0" marR="0" lvl="0" indent="0" algn="ctr" rtl="0">
              <a:lnSpc>
                <a:spcPct val="53571"/>
              </a:lnSpc>
              <a:spcBef>
                <a:spcPts val="0"/>
              </a:spcBef>
              <a:spcAft>
                <a:spcPts val="0"/>
              </a:spcAft>
              <a:buClr>
                <a:schemeClr val="lt1"/>
              </a:buClr>
              <a:buSzPts val="2800"/>
              <a:buFont typeface="Cambria"/>
              <a:buNone/>
            </a:pPr>
            <a:r>
              <a:rPr lang="en-GB" sz="2800" b="1" i="0" u="none" strike="noStrike" cap="none">
                <a:solidFill>
                  <a:schemeClr val="lt1"/>
                </a:solidFill>
                <a:latin typeface="Cambria"/>
                <a:ea typeface="Cambria"/>
                <a:cs typeface="Cambria"/>
                <a:sym typeface="Cambria"/>
              </a:rPr>
              <a:t>Gaps</a:t>
            </a:r>
            <a:endParaRPr sz="2800" b="1" i="0" u="none" strike="noStrike" cap="none">
              <a:solidFill>
                <a:schemeClr val="lt1"/>
              </a:solidFill>
              <a:latin typeface="Cambria"/>
              <a:ea typeface="Cambria"/>
              <a:cs typeface="Cambria"/>
              <a:sym typeface="Cambria"/>
            </a:endParaRPr>
          </a:p>
        </p:txBody>
      </p:sp>
      <p:sp>
        <p:nvSpPr>
          <p:cNvPr id="752" name="Google Shape;752;p10"/>
          <p:cNvSpPr/>
          <p:nvPr/>
        </p:nvSpPr>
        <p:spPr>
          <a:xfrm>
            <a:off x="6286964" y="1151308"/>
            <a:ext cx="5689800" cy="523200"/>
          </a:xfrm>
          <a:prstGeom prst="roundRect">
            <a:avLst>
              <a:gd name="adj" fmla="val 3646"/>
            </a:avLst>
          </a:prstGeom>
          <a:solidFill>
            <a:srgbClr val="00C4B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3" name="Google Shape;753;p10"/>
          <p:cNvSpPr/>
          <p:nvPr/>
        </p:nvSpPr>
        <p:spPr>
          <a:xfrm>
            <a:off x="6296150" y="1792026"/>
            <a:ext cx="5689800" cy="1292100"/>
          </a:xfrm>
          <a:prstGeom prst="roundRect">
            <a:avLst>
              <a:gd name="adj" fmla="val 3646"/>
            </a:avLst>
          </a:prstGeom>
          <a:noFill/>
          <a:ln w="28575" cap="flat" cmpd="sng">
            <a:solidFill>
              <a:srgbClr val="00C4B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4" name="Google Shape;754;p10"/>
          <p:cNvSpPr txBox="1"/>
          <p:nvPr/>
        </p:nvSpPr>
        <p:spPr>
          <a:xfrm>
            <a:off x="144313" y="4922495"/>
            <a:ext cx="5555766" cy="1764545"/>
          </a:xfrm>
          <a:prstGeom prst="rect">
            <a:avLst/>
          </a:prstGeom>
          <a:noFill/>
          <a:ln>
            <a:noFill/>
          </a:ln>
        </p:spPr>
        <p:txBody>
          <a:bodyPr spcFirstLastPara="1" wrap="square" lIns="91425" tIns="45700" rIns="91425" bIns="45700" anchor="t" anchorCtr="0">
            <a:spAutoFit/>
          </a:bodyPr>
          <a:lstStyle/>
          <a:p>
            <a:pPr marL="10160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a:p>
            <a:pPr marL="10160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a:p>
            <a:pPr marL="101600" marR="0" lvl="0" indent="0" algn="l" rtl="0">
              <a:lnSpc>
                <a:spcPct val="141428"/>
              </a:lnSpc>
              <a:spcBef>
                <a:spcPts val="0"/>
              </a:spcBef>
              <a:spcAft>
                <a:spcPts val="0"/>
              </a:spcAft>
              <a:buClr>
                <a:srgbClr val="000000"/>
              </a:buClr>
              <a:buSzPts val="1400"/>
              <a:buFont typeface="Arial"/>
              <a:buNone/>
            </a:pPr>
            <a:r>
              <a:rPr lang="en-GB" sz="1400" b="0" i="0" u="none" strike="noStrike" cap="none" dirty="0">
                <a:solidFill>
                  <a:srgbClr val="000000"/>
                </a:solidFill>
                <a:latin typeface="Arial"/>
                <a:ea typeface="Arial"/>
                <a:cs typeface="Arial"/>
                <a:sym typeface="Arial"/>
              </a:rPr>
              <a:t>- </a:t>
            </a:r>
            <a:r>
              <a:rPr lang="en-GB" sz="1400" b="0" i="0" u="none" strike="noStrike" cap="none">
                <a:solidFill>
                  <a:srgbClr val="000000"/>
                </a:solidFill>
                <a:latin typeface="Calibri"/>
                <a:ea typeface="Calibri"/>
                <a:cs typeface="Calibri"/>
                <a:sym typeface="Calibri"/>
              </a:rPr>
              <a:t>What can I do if I feel the process is too slow? </a:t>
            </a:r>
            <a:endParaRPr sz="1400" b="0" i="0" u="none" strike="noStrike" cap="none" dirty="0">
              <a:solidFill>
                <a:srgbClr val="000000"/>
              </a:solidFill>
              <a:latin typeface="Arial"/>
              <a:ea typeface="Arial"/>
              <a:cs typeface="Arial"/>
              <a:sym typeface="Arial"/>
            </a:endParaRPr>
          </a:p>
          <a:p>
            <a:pPr marL="101600" marR="0" lvl="0" indent="0" algn="l" rtl="0">
              <a:lnSpc>
                <a:spcPct val="141428"/>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 Will a second opinion be covered by insurance? </a:t>
            </a:r>
            <a:endParaRPr sz="1400" b="0" i="0" u="none" strike="noStrike" cap="none" dirty="0">
              <a:solidFill>
                <a:srgbClr val="000000"/>
              </a:solidFill>
              <a:latin typeface="Arial"/>
              <a:ea typeface="Arial"/>
              <a:cs typeface="Arial"/>
              <a:sym typeface="Arial"/>
            </a:endParaRPr>
          </a:p>
          <a:p>
            <a:pPr marL="101600" marR="0" lvl="0" indent="0" algn="l" rtl="0">
              <a:lnSpc>
                <a:spcPct val="141428"/>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 Are there English-speaking healthcare providers?</a:t>
            </a:r>
            <a:endParaRPr sz="1400" b="0" i="0" u="none" strike="noStrike" cap="none" dirty="0">
              <a:solidFill>
                <a:srgbClr val="000000"/>
              </a:solidFill>
              <a:latin typeface="Arial"/>
              <a:ea typeface="Arial"/>
              <a:cs typeface="Arial"/>
              <a:sym typeface="Arial"/>
            </a:endParaRPr>
          </a:p>
          <a:p>
            <a:pPr marL="101600" marR="0" lvl="0" indent="0" algn="l" rtl="0">
              <a:lnSpc>
                <a:spcPct val="141428"/>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10160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755" name="Google Shape;755;p10"/>
          <p:cNvSpPr txBox="1"/>
          <p:nvPr/>
        </p:nvSpPr>
        <p:spPr>
          <a:xfrm>
            <a:off x="1109476" y="1816217"/>
            <a:ext cx="3727200" cy="369300"/>
          </a:xfrm>
          <a:prstGeom prst="rect">
            <a:avLst/>
          </a:prstGeom>
          <a:noFill/>
          <a:ln>
            <a:noFill/>
          </a:ln>
        </p:spPr>
        <p:txBody>
          <a:bodyPr spcFirstLastPara="1" wrap="square" lIns="91425" tIns="45700" rIns="91425" bIns="45700" anchor="t" anchorCtr="0">
            <a:spAutoFit/>
          </a:bodyPr>
          <a:lstStyle/>
          <a:p>
            <a:pPr marL="101600" marR="0" lvl="0" indent="0" algn="l" rtl="0">
              <a:lnSpc>
                <a:spcPct val="100000"/>
              </a:lnSpc>
              <a:spcBef>
                <a:spcPts val="0"/>
              </a:spcBef>
              <a:spcAft>
                <a:spcPts val="0"/>
              </a:spcAft>
              <a:buClr>
                <a:srgbClr val="000000"/>
              </a:buClr>
              <a:buSzPts val="1800"/>
              <a:buFont typeface="Arial"/>
              <a:buNone/>
            </a:pPr>
            <a:r>
              <a:rPr lang="en-GB" sz="1800" b="1" i="0" u="none" strike="noStrike" cap="none" dirty="0">
                <a:solidFill>
                  <a:srgbClr val="00C4B9"/>
                </a:solidFill>
                <a:latin typeface="Arial"/>
                <a:ea typeface="Arial"/>
                <a:cs typeface="Arial"/>
                <a:sym typeface="Arial"/>
              </a:rPr>
              <a:t>8</a:t>
            </a:r>
            <a:r>
              <a:rPr lang="en-GB" sz="1400" b="0" i="0" u="none" strike="noStrike" cap="none" dirty="0">
                <a:solidFill>
                  <a:srgbClr val="00C4B9"/>
                </a:solidFill>
                <a:latin typeface="Arial"/>
                <a:ea typeface="Arial"/>
                <a:cs typeface="Arial"/>
                <a:sym typeface="Arial"/>
              </a:rPr>
              <a:t>  </a:t>
            </a:r>
            <a:r>
              <a:rPr lang="en-GB" sz="1600" b="1" i="0" u="none" strike="noStrike" cap="none">
                <a:solidFill>
                  <a:schemeClr val="dk1"/>
                </a:solidFill>
                <a:latin typeface="Calibri"/>
                <a:ea typeface="Calibri"/>
                <a:cs typeface="Calibri"/>
                <a:sym typeface="Calibri"/>
              </a:rPr>
              <a:t>Pages with topic but NO question</a:t>
            </a:r>
            <a:endParaRPr sz="1600" b="1" i="0" u="none" strike="noStrike" cap="none" dirty="0">
              <a:solidFill>
                <a:schemeClr val="dk1"/>
              </a:solidFill>
              <a:latin typeface="Arial"/>
              <a:ea typeface="Arial"/>
              <a:cs typeface="Arial"/>
              <a:sym typeface="Arial"/>
            </a:endParaRPr>
          </a:p>
        </p:txBody>
      </p:sp>
      <p:sp>
        <p:nvSpPr>
          <p:cNvPr id="756" name="Google Shape;756;p10"/>
          <p:cNvSpPr/>
          <p:nvPr/>
        </p:nvSpPr>
        <p:spPr>
          <a:xfrm>
            <a:off x="245975" y="2356849"/>
            <a:ext cx="5708100" cy="2389800"/>
          </a:xfrm>
          <a:prstGeom prst="roundRect">
            <a:avLst>
              <a:gd name="adj" fmla="val 3646"/>
            </a:avLst>
          </a:prstGeom>
          <a:noFill/>
          <a:ln w="28575" cap="flat" cmpd="sng">
            <a:solidFill>
              <a:srgbClr val="00C4B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7" name="Google Shape;757;p10"/>
          <p:cNvSpPr txBox="1"/>
          <p:nvPr/>
        </p:nvSpPr>
        <p:spPr>
          <a:xfrm>
            <a:off x="948591" y="2426955"/>
            <a:ext cx="4049100" cy="369300"/>
          </a:xfrm>
          <a:prstGeom prst="rect">
            <a:avLst/>
          </a:prstGeom>
          <a:noFill/>
          <a:ln>
            <a:noFill/>
          </a:ln>
        </p:spPr>
        <p:txBody>
          <a:bodyPr spcFirstLastPara="1" wrap="square" lIns="91425" tIns="45700" rIns="91425" bIns="45700" anchor="t" anchorCtr="0">
            <a:spAutoFit/>
          </a:bodyPr>
          <a:lstStyle/>
          <a:p>
            <a:pPr marL="101600" marR="0" lvl="0" indent="0" algn="l" rtl="0">
              <a:lnSpc>
                <a:spcPct val="100000"/>
              </a:lnSpc>
              <a:spcBef>
                <a:spcPts val="0"/>
              </a:spcBef>
              <a:spcAft>
                <a:spcPts val="0"/>
              </a:spcAft>
              <a:buClr>
                <a:srgbClr val="000000"/>
              </a:buClr>
              <a:buSzPts val="1800"/>
              <a:buFont typeface="Arial"/>
              <a:buNone/>
            </a:pPr>
            <a:r>
              <a:rPr lang="en-GB" sz="1800" b="1" i="0" u="none" strike="noStrike" cap="none" dirty="0">
                <a:solidFill>
                  <a:srgbClr val="00C4B9"/>
                </a:solidFill>
                <a:latin typeface="Arial"/>
                <a:ea typeface="Arial"/>
                <a:cs typeface="Arial"/>
                <a:sym typeface="Arial"/>
              </a:rPr>
              <a:t>6</a:t>
            </a:r>
            <a:r>
              <a:rPr lang="en-GB" sz="1400" b="0" i="0" u="none" strike="noStrike" cap="none" dirty="0">
                <a:solidFill>
                  <a:srgbClr val="00C4B9"/>
                </a:solidFill>
                <a:latin typeface="Arial"/>
                <a:ea typeface="Arial"/>
                <a:cs typeface="Arial"/>
                <a:sym typeface="Arial"/>
              </a:rPr>
              <a:t>  </a:t>
            </a:r>
            <a:r>
              <a:rPr lang="en-GB" sz="1600" b="1" i="0" u="none" strike="noStrike" cap="none">
                <a:solidFill>
                  <a:schemeClr val="dk1"/>
                </a:solidFill>
                <a:latin typeface="Calibri"/>
                <a:ea typeface="Calibri"/>
                <a:cs typeface="Calibri"/>
                <a:sym typeface="Calibri"/>
              </a:rPr>
              <a:t>Question with only ONE source page</a:t>
            </a:r>
            <a:endParaRPr sz="1600" b="1" i="0" u="none" strike="noStrike" cap="none" dirty="0">
              <a:solidFill>
                <a:schemeClr val="dk1"/>
              </a:solidFill>
              <a:latin typeface="Arial"/>
              <a:ea typeface="Arial"/>
              <a:cs typeface="Arial"/>
              <a:sym typeface="Arial"/>
            </a:endParaRPr>
          </a:p>
        </p:txBody>
      </p:sp>
      <p:sp>
        <p:nvSpPr>
          <p:cNvPr id="758" name="Google Shape;758;p10"/>
          <p:cNvSpPr txBox="1"/>
          <p:nvPr/>
        </p:nvSpPr>
        <p:spPr>
          <a:xfrm>
            <a:off x="234425" y="2863925"/>
            <a:ext cx="5731200" cy="1831500"/>
          </a:xfrm>
          <a:prstGeom prst="rect">
            <a:avLst/>
          </a:prstGeom>
          <a:noFill/>
          <a:ln>
            <a:noFill/>
          </a:ln>
        </p:spPr>
        <p:txBody>
          <a:bodyPr spcFirstLastPara="1" wrap="square" lIns="91425" tIns="45700" rIns="91425" bIns="45700" anchor="t" anchorCtr="0">
            <a:spAutoFit/>
          </a:bodyPr>
          <a:lstStyle/>
          <a:p>
            <a:pPr marL="0" marR="0" lvl="0" indent="0" algn="l" rtl="0">
              <a:lnSpc>
                <a:spcPct val="141428"/>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 Is it normal to wait between steps?</a:t>
            </a:r>
            <a:endParaRPr sz="1400" b="0" i="0" u="none" strike="noStrike" cap="none" dirty="0">
              <a:solidFill>
                <a:srgbClr val="000000"/>
              </a:solidFill>
              <a:latin typeface="Arial"/>
              <a:ea typeface="Arial"/>
              <a:cs typeface="Arial"/>
              <a:sym typeface="Arial"/>
            </a:endParaRPr>
          </a:p>
          <a:p>
            <a:pPr marL="0" marR="0" lvl="0" indent="0" algn="l" rtl="0">
              <a:lnSpc>
                <a:spcPct val="141428"/>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 How long should I expect to wait for appointments or treatment?</a:t>
            </a:r>
            <a:endParaRPr sz="1400" b="0" i="0" u="none" strike="noStrike" cap="none" dirty="0">
              <a:solidFill>
                <a:srgbClr val="000000"/>
              </a:solidFill>
              <a:latin typeface="Arial"/>
              <a:ea typeface="Arial"/>
              <a:cs typeface="Arial"/>
              <a:sym typeface="Arial"/>
            </a:endParaRPr>
          </a:p>
          <a:p>
            <a:pPr marL="0" marR="0" lvl="0" indent="0" algn="l" rtl="0">
              <a:lnSpc>
                <a:spcPct val="141428"/>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 Am I allowed to get a second opinion, including in another country? </a:t>
            </a:r>
            <a:endParaRPr sz="1400" b="0" i="0" u="none" strike="noStrike" cap="none" dirty="0">
              <a:solidFill>
                <a:srgbClr val="000000"/>
              </a:solidFill>
              <a:latin typeface="Arial"/>
              <a:ea typeface="Arial"/>
              <a:cs typeface="Arial"/>
              <a:sym typeface="Arial"/>
            </a:endParaRPr>
          </a:p>
          <a:p>
            <a:pPr marL="0" marR="0" lvl="0" indent="0" algn="l" rtl="0">
              <a:lnSpc>
                <a:spcPct val="141428"/>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 How do I request a second opinion?</a:t>
            </a:r>
            <a:endParaRPr sz="1400" b="0" i="0" u="none" strike="noStrike" cap="none" dirty="0">
              <a:solidFill>
                <a:srgbClr val="000000"/>
              </a:solidFill>
              <a:latin typeface="Arial"/>
              <a:ea typeface="Arial"/>
              <a:cs typeface="Arial"/>
              <a:sym typeface="Arial"/>
            </a:endParaRPr>
          </a:p>
          <a:p>
            <a:pPr marL="0" marR="0" lvl="0" indent="0" algn="l" rtl="0">
              <a:lnSpc>
                <a:spcPct val="141428"/>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 Can I request explanations in simpler language?</a:t>
            </a:r>
            <a:endParaRPr sz="1400" b="0" i="0" u="none" strike="noStrike" cap="none" dirty="0">
              <a:solidFill>
                <a:srgbClr val="000000"/>
              </a:solidFill>
              <a:latin typeface="Arial"/>
              <a:ea typeface="Arial"/>
              <a:cs typeface="Arial"/>
              <a:sym typeface="Arial"/>
            </a:endParaRPr>
          </a:p>
          <a:p>
            <a:pPr marL="0" marR="0" lvl="0" indent="0" algn="l" rtl="0">
              <a:lnSpc>
                <a:spcPct val="141428"/>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 What if I don't understand medical terminology?</a:t>
            </a:r>
            <a:endParaRPr sz="1400" b="0" i="0" u="none" strike="noStrike" cap="none" dirty="0">
              <a:solidFill>
                <a:srgbClr val="000000"/>
              </a:solidFill>
              <a:latin typeface="Arial"/>
              <a:ea typeface="Arial"/>
              <a:cs typeface="Arial"/>
              <a:sym typeface="Arial"/>
            </a:endParaRPr>
          </a:p>
        </p:txBody>
      </p:sp>
      <p:sp>
        <p:nvSpPr>
          <p:cNvPr id="759" name="Google Shape;759;p10"/>
          <p:cNvSpPr/>
          <p:nvPr/>
        </p:nvSpPr>
        <p:spPr>
          <a:xfrm>
            <a:off x="245996" y="4865011"/>
            <a:ext cx="5708165" cy="1469165"/>
          </a:xfrm>
          <a:prstGeom prst="roundRect">
            <a:avLst>
              <a:gd name="adj" fmla="val 3646"/>
            </a:avLst>
          </a:prstGeom>
          <a:noFill/>
          <a:ln w="28575" cap="flat" cmpd="sng">
            <a:solidFill>
              <a:srgbClr val="00C4B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60" name="Google Shape;760;p10"/>
          <p:cNvSpPr txBox="1"/>
          <p:nvPr/>
        </p:nvSpPr>
        <p:spPr>
          <a:xfrm>
            <a:off x="1234353" y="4956642"/>
            <a:ext cx="3375687" cy="369332"/>
          </a:xfrm>
          <a:prstGeom prst="rect">
            <a:avLst/>
          </a:prstGeom>
          <a:noFill/>
          <a:ln>
            <a:noFill/>
          </a:ln>
        </p:spPr>
        <p:txBody>
          <a:bodyPr spcFirstLastPara="1" wrap="square" lIns="91425" tIns="45700" rIns="91425" bIns="45700" anchor="t" anchorCtr="0">
            <a:spAutoFit/>
          </a:bodyPr>
          <a:lstStyle/>
          <a:p>
            <a:pPr marL="101600" marR="0" lvl="0" indent="0" algn="l" rtl="0">
              <a:lnSpc>
                <a:spcPct val="100000"/>
              </a:lnSpc>
              <a:spcBef>
                <a:spcPts val="0"/>
              </a:spcBef>
              <a:spcAft>
                <a:spcPts val="0"/>
              </a:spcAft>
              <a:buClr>
                <a:srgbClr val="000000"/>
              </a:buClr>
              <a:buSzPts val="1800"/>
              <a:buFont typeface="Arial"/>
              <a:buNone/>
            </a:pPr>
            <a:r>
              <a:rPr lang="en-GB" sz="1800" b="1" i="0" u="none" strike="noStrike" cap="none" dirty="0">
                <a:solidFill>
                  <a:srgbClr val="00C4B9"/>
                </a:solidFill>
                <a:latin typeface="Arial"/>
                <a:ea typeface="Arial"/>
                <a:cs typeface="Arial"/>
                <a:sym typeface="Arial"/>
              </a:rPr>
              <a:t>3</a:t>
            </a:r>
            <a:r>
              <a:rPr lang="en-GB" sz="1400" b="0" i="0" u="none" strike="noStrike" cap="none" dirty="0">
                <a:solidFill>
                  <a:schemeClr val="dk1"/>
                </a:solidFill>
                <a:latin typeface="Arial"/>
                <a:ea typeface="Arial"/>
                <a:cs typeface="Arial"/>
                <a:sym typeface="Arial"/>
              </a:rPr>
              <a:t>  </a:t>
            </a:r>
            <a:r>
              <a:rPr lang="en-GB" sz="1600" b="1" i="0" u="none" strike="noStrike" cap="none">
                <a:solidFill>
                  <a:schemeClr val="dk1"/>
                </a:solidFill>
                <a:latin typeface="Calibri"/>
                <a:ea typeface="Calibri"/>
                <a:cs typeface="Calibri"/>
                <a:sym typeface="Calibri"/>
              </a:rPr>
              <a:t>Question with NO source page</a:t>
            </a:r>
            <a:endParaRPr sz="1600" b="1" i="0" u="none" strike="noStrike" cap="none" dirty="0">
              <a:solidFill>
                <a:schemeClr val="dk1"/>
              </a:solidFill>
              <a:latin typeface="Arial"/>
              <a:ea typeface="Arial"/>
              <a:cs typeface="Arial"/>
              <a:sym typeface="Arial"/>
            </a:endParaRPr>
          </a:p>
        </p:txBody>
      </p:sp>
      <p:sp>
        <p:nvSpPr>
          <p:cNvPr id="761" name="Google Shape;761;p10"/>
          <p:cNvSpPr txBox="1"/>
          <p:nvPr/>
        </p:nvSpPr>
        <p:spPr>
          <a:xfrm>
            <a:off x="6187194" y="2009317"/>
            <a:ext cx="5889300" cy="369300"/>
          </a:xfrm>
          <a:prstGeom prst="rect">
            <a:avLst/>
          </a:prstGeom>
          <a:noFill/>
          <a:ln>
            <a:noFill/>
          </a:ln>
        </p:spPr>
        <p:txBody>
          <a:bodyPr spcFirstLastPara="1" wrap="square" lIns="91425" tIns="45700" rIns="91425" bIns="45700" anchor="t" anchorCtr="0">
            <a:spAutoFit/>
          </a:bodyPr>
          <a:lstStyle/>
          <a:p>
            <a:pPr marL="101600" marR="0" lvl="0" indent="0" algn="l" rtl="0">
              <a:lnSpc>
                <a:spcPct val="100000"/>
              </a:lnSpc>
              <a:spcBef>
                <a:spcPts val="0"/>
              </a:spcBef>
              <a:spcAft>
                <a:spcPts val="0"/>
              </a:spcAft>
              <a:buClr>
                <a:srgbClr val="000000"/>
              </a:buClr>
              <a:buSzPts val="1800"/>
              <a:buFont typeface="Arial"/>
              <a:buNone/>
            </a:pPr>
            <a:r>
              <a:rPr lang="en-GB" sz="1800" b="1" i="0" u="none" strike="noStrike" cap="none" dirty="0">
                <a:solidFill>
                  <a:srgbClr val="00C4B9"/>
                </a:solidFill>
                <a:latin typeface="Arial"/>
                <a:ea typeface="Arial"/>
                <a:cs typeface="Arial"/>
                <a:sym typeface="Arial"/>
              </a:rPr>
              <a:t>13</a:t>
            </a:r>
            <a:r>
              <a:rPr lang="en-GB" sz="1400" b="0" i="0" u="none" strike="noStrike" cap="none" dirty="0">
                <a:solidFill>
                  <a:schemeClr val="dk1"/>
                </a:solidFill>
                <a:latin typeface="Arial"/>
                <a:ea typeface="Arial"/>
                <a:cs typeface="Arial"/>
                <a:sym typeface="Arial"/>
              </a:rPr>
              <a:t> </a:t>
            </a:r>
            <a:r>
              <a:rPr lang="en-GB" sz="1600" b="1" i="0" u="none" strike="noStrike" cap="none">
                <a:solidFill>
                  <a:schemeClr val="dk1"/>
                </a:solidFill>
                <a:latin typeface="Calibri"/>
                <a:ea typeface="Calibri"/>
                <a:cs typeface="Calibri"/>
                <a:sym typeface="Calibri"/>
              </a:rPr>
              <a:t>Questions are answered by multiple source organisations </a:t>
            </a:r>
            <a:endParaRPr sz="1600" b="1" i="0" u="none" strike="noStrike" cap="none" dirty="0">
              <a:solidFill>
                <a:schemeClr val="dk1"/>
              </a:solidFill>
              <a:latin typeface="Arial"/>
              <a:ea typeface="Arial"/>
              <a:cs typeface="Arial"/>
              <a:sym typeface="Arial"/>
            </a:endParaRPr>
          </a:p>
        </p:txBody>
      </p:sp>
      <p:sp>
        <p:nvSpPr>
          <p:cNvPr id="762" name="Google Shape;762;p10"/>
          <p:cNvSpPr txBox="1"/>
          <p:nvPr/>
        </p:nvSpPr>
        <p:spPr>
          <a:xfrm>
            <a:off x="6422978" y="2374366"/>
            <a:ext cx="5417747" cy="594009"/>
          </a:xfrm>
          <a:prstGeom prst="rect">
            <a:avLst/>
          </a:prstGeom>
          <a:noFill/>
          <a:ln>
            <a:noFill/>
          </a:ln>
        </p:spPr>
        <p:txBody>
          <a:bodyPr spcFirstLastPara="1" wrap="square" lIns="91425" tIns="45700" rIns="91425" bIns="45700" anchor="t" anchorCtr="0">
            <a:spAutoFit/>
          </a:bodyPr>
          <a:lstStyle/>
          <a:p>
            <a:pPr marL="0" marR="0" lvl="0" indent="0" algn="ctr" rtl="0">
              <a:lnSpc>
                <a:spcPct val="141428"/>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EG. How are treatment decisions made: </a:t>
            </a:r>
            <a:endParaRPr sz="1400" b="0" i="0" u="none" strike="noStrike" cap="none" dirty="0">
              <a:solidFill>
                <a:srgbClr val="000000"/>
              </a:solidFill>
              <a:latin typeface="Arial"/>
              <a:ea typeface="Arial"/>
              <a:cs typeface="Arial"/>
              <a:sym typeface="Arial"/>
            </a:endParaRPr>
          </a:p>
          <a:p>
            <a:pPr marL="0" marR="0" lvl="0" indent="0" algn="ctr" rtl="0">
              <a:lnSpc>
                <a:spcPct val="141428"/>
              </a:lnSpc>
              <a:spcBef>
                <a:spcPts val="0"/>
              </a:spcBef>
              <a:spcAft>
                <a:spcPts val="0"/>
              </a:spcAft>
              <a:buClr>
                <a:srgbClr val="000000"/>
              </a:buClr>
              <a:buSzPts val="1400"/>
              <a:buFont typeface="Arial"/>
              <a:buNone/>
            </a:pPr>
            <a:r>
              <a:rPr lang="en-GB" sz="1400" b="0" i="0" u="none" strike="noStrike" cap="none">
                <a:solidFill>
                  <a:srgbClr val="000000"/>
                </a:solidFill>
                <a:latin typeface="Calibri"/>
                <a:ea typeface="Calibri"/>
                <a:cs typeface="Calibri"/>
                <a:sym typeface="Calibri"/>
              </a:rPr>
              <a:t>kanker.nl // nfk.nl // rijksoverheid.nl // thuisarts.nl</a:t>
            </a:r>
            <a:endParaRPr sz="1400" b="0" i="0" u="none" strike="noStrike" cap="none" dirty="0">
              <a:solidFill>
                <a:srgbClr val="000000"/>
              </a:solidFill>
              <a:latin typeface="Arial"/>
              <a:ea typeface="Arial"/>
              <a:cs typeface="Arial"/>
              <a:sym typeface="Arial"/>
            </a:endParaRPr>
          </a:p>
        </p:txBody>
      </p:sp>
      <p:sp>
        <p:nvSpPr>
          <p:cNvPr id="763" name="Google Shape;763;p10"/>
          <p:cNvSpPr/>
          <p:nvPr/>
        </p:nvSpPr>
        <p:spPr>
          <a:xfrm>
            <a:off x="6296151" y="3263952"/>
            <a:ext cx="5689800" cy="786900"/>
          </a:xfrm>
          <a:prstGeom prst="roundRect">
            <a:avLst>
              <a:gd name="adj" fmla="val 3646"/>
            </a:avLst>
          </a:prstGeom>
          <a:noFill/>
          <a:ln w="28575" cap="flat" cmpd="sng">
            <a:solidFill>
              <a:srgbClr val="00C4B9"/>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64" name="Google Shape;764;p10"/>
          <p:cNvSpPr txBox="1"/>
          <p:nvPr/>
        </p:nvSpPr>
        <p:spPr>
          <a:xfrm>
            <a:off x="6669775" y="3349577"/>
            <a:ext cx="4924200" cy="615600"/>
          </a:xfrm>
          <a:prstGeom prst="rect">
            <a:avLst/>
          </a:prstGeom>
          <a:noFill/>
          <a:ln>
            <a:noFill/>
          </a:ln>
        </p:spPr>
        <p:txBody>
          <a:bodyPr spcFirstLastPara="1" wrap="square" lIns="91425" tIns="45700" rIns="91425" bIns="45700" anchor="t" anchorCtr="0">
            <a:spAutoFit/>
          </a:bodyPr>
          <a:lstStyle/>
          <a:p>
            <a:pPr marL="101600" marR="0" lvl="0" indent="0" algn="ctr" rtl="0">
              <a:lnSpc>
                <a:spcPct val="100000"/>
              </a:lnSpc>
              <a:spcBef>
                <a:spcPts val="0"/>
              </a:spcBef>
              <a:spcAft>
                <a:spcPts val="0"/>
              </a:spcAft>
              <a:buClr>
                <a:srgbClr val="000000"/>
              </a:buClr>
              <a:buSzPts val="1800"/>
              <a:buFont typeface="Arial"/>
              <a:buNone/>
            </a:pPr>
            <a:r>
              <a:rPr lang="en-GB" sz="1800" b="1" i="0" u="none" strike="noStrike" cap="none" dirty="0">
                <a:solidFill>
                  <a:srgbClr val="00C4B9"/>
                </a:solidFill>
                <a:latin typeface="Arial"/>
                <a:ea typeface="Arial"/>
                <a:cs typeface="Arial"/>
                <a:sym typeface="Arial"/>
              </a:rPr>
              <a:t>13</a:t>
            </a:r>
            <a:r>
              <a:rPr lang="en-GB" sz="1400" b="0" i="0" u="none" strike="noStrike" cap="none" dirty="0">
                <a:solidFill>
                  <a:schemeClr val="dk1"/>
                </a:solidFill>
                <a:latin typeface="Arial"/>
                <a:ea typeface="Arial"/>
                <a:cs typeface="Arial"/>
                <a:sym typeface="Arial"/>
              </a:rPr>
              <a:t> </a:t>
            </a:r>
            <a:r>
              <a:rPr lang="en-GB" sz="1600" b="1" i="0" u="none" strike="noStrike" cap="none">
                <a:solidFill>
                  <a:schemeClr val="dk1"/>
                </a:solidFill>
                <a:latin typeface="Calibri"/>
                <a:ea typeface="Calibri"/>
                <a:cs typeface="Calibri"/>
                <a:sym typeface="Calibri"/>
              </a:rPr>
              <a:t>Questions are answered by multiple pages (previous slide)</a:t>
            </a:r>
            <a:endParaRPr sz="1400" b="0" i="0" u="none" strike="noStrike" cap="none" dirty="0">
              <a:solidFill>
                <a:srgbClr val="000000"/>
              </a:solidFill>
              <a:latin typeface="Arial"/>
              <a:ea typeface="Arial"/>
              <a:cs typeface="Arial"/>
              <a:sym typeface="Arial"/>
            </a:endParaRPr>
          </a:p>
        </p:txBody>
      </p:sp>
      <p:sp>
        <p:nvSpPr>
          <p:cNvPr id="765" name="Google Shape;765;p10"/>
          <p:cNvSpPr/>
          <p:nvPr/>
        </p:nvSpPr>
        <p:spPr>
          <a:xfrm>
            <a:off x="6296151" y="4230582"/>
            <a:ext cx="5689782" cy="2103594"/>
          </a:xfrm>
          <a:prstGeom prst="roundRect">
            <a:avLst>
              <a:gd name="adj" fmla="val 3646"/>
            </a:avLst>
          </a:prstGeom>
          <a:solidFill>
            <a:srgbClr val="00C4B9"/>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66" name="Google Shape;766;p10"/>
          <p:cNvSpPr/>
          <p:nvPr/>
        </p:nvSpPr>
        <p:spPr>
          <a:xfrm>
            <a:off x="7767779" y="1258504"/>
            <a:ext cx="2746500" cy="477900"/>
          </a:xfrm>
          <a:prstGeom prst="rect">
            <a:avLst/>
          </a:prstGeom>
          <a:noFill/>
          <a:ln>
            <a:noFill/>
          </a:ln>
        </p:spPr>
        <p:txBody>
          <a:bodyPr spcFirstLastPara="1" wrap="square" lIns="91425" tIns="45700" rIns="91425" bIns="45700" anchor="ctr" anchorCtr="0">
            <a:noAutofit/>
          </a:bodyPr>
          <a:lstStyle/>
          <a:p>
            <a:pPr marL="0" marR="0" lvl="0" indent="0" algn="ctr" rtl="0">
              <a:lnSpc>
                <a:spcPct val="53571"/>
              </a:lnSpc>
              <a:spcBef>
                <a:spcPts val="0"/>
              </a:spcBef>
              <a:spcAft>
                <a:spcPts val="0"/>
              </a:spcAft>
              <a:buClr>
                <a:schemeClr val="lt1"/>
              </a:buClr>
              <a:buSzPts val="2800"/>
              <a:buFont typeface="Cambria"/>
              <a:buNone/>
            </a:pPr>
            <a:r>
              <a:rPr lang="en-GB" sz="2800" b="1" i="0" u="none" strike="noStrike" cap="none">
                <a:solidFill>
                  <a:schemeClr val="lt1"/>
                </a:solidFill>
                <a:latin typeface="Cambria"/>
                <a:ea typeface="Cambria"/>
                <a:cs typeface="Cambria"/>
                <a:sym typeface="Cambria"/>
              </a:rPr>
              <a:t>Overlaps</a:t>
            </a:r>
            <a:r>
              <a:rPr lang="en-GB" sz="2800" b="0" i="0" u="none" strike="noStrike" cap="none">
                <a:solidFill>
                  <a:schemeClr val="lt1"/>
                </a:solidFill>
                <a:latin typeface="Cambria"/>
                <a:ea typeface="Cambria"/>
                <a:cs typeface="Cambria"/>
                <a:sym typeface="Cambria"/>
              </a:rPr>
              <a:t> </a:t>
            </a:r>
            <a:endParaRPr sz="2800" b="0" i="0" u="none" strike="noStrike" cap="none">
              <a:solidFill>
                <a:schemeClr val="lt1"/>
              </a:solidFill>
              <a:latin typeface="Cambria"/>
              <a:ea typeface="Cambria"/>
              <a:cs typeface="Cambria"/>
              <a:sym typeface="Cambria"/>
            </a:endParaRPr>
          </a:p>
        </p:txBody>
      </p:sp>
      <p:sp>
        <p:nvSpPr>
          <p:cNvPr id="767" name="Google Shape;767;p10"/>
          <p:cNvSpPr/>
          <p:nvPr/>
        </p:nvSpPr>
        <p:spPr>
          <a:xfrm>
            <a:off x="6205574" y="4342383"/>
            <a:ext cx="1111657" cy="477900"/>
          </a:xfrm>
          <a:prstGeom prst="rect">
            <a:avLst/>
          </a:prstGeom>
          <a:noFill/>
          <a:ln>
            <a:noFill/>
          </a:ln>
        </p:spPr>
        <p:txBody>
          <a:bodyPr spcFirstLastPara="1" wrap="square" lIns="91425" tIns="45700" rIns="91425" bIns="45700" anchor="ctr" anchorCtr="0">
            <a:noAutofit/>
          </a:bodyPr>
          <a:lstStyle/>
          <a:p>
            <a:pPr marL="0" marR="0" lvl="0" indent="0" algn="ctr" rtl="0">
              <a:lnSpc>
                <a:spcPct val="53571"/>
              </a:lnSpc>
              <a:spcBef>
                <a:spcPts val="0"/>
              </a:spcBef>
              <a:spcAft>
                <a:spcPts val="0"/>
              </a:spcAft>
              <a:buClr>
                <a:schemeClr val="lt1"/>
              </a:buClr>
              <a:buSzPts val="2800"/>
              <a:buFont typeface="Cambria"/>
              <a:buNone/>
            </a:pPr>
            <a:r>
              <a:rPr lang="en-GB" sz="2000" b="1" i="0" u="none" strike="noStrike" cap="none" dirty="0">
                <a:solidFill>
                  <a:schemeClr val="lt1"/>
                </a:solidFill>
                <a:latin typeface="Cambria"/>
                <a:ea typeface="Cambria"/>
                <a:cs typeface="Cambria"/>
                <a:sym typeface="Cambria"/>
              </a:rPr>
              <a:t>Why?</a:t>
            </a:r>
            <a:endParaRPr sz="2000" b="0" i="0" u="none" strike="noStrike" cap="none" dirty="0">
              <a:solidFill>
                <a:schemeClr val="lt1"/>
              </a:solidFill>
              <a:latin typeface="Cambria"/>
              <a:ea typeface="Cambria"/>
              <a:cs typeface="Cambria"/>
              <a:sym typeface="Cambria"/>
            </a:endParaRPr>
          </a:p>
        </p:txBody>
      </p:sp>
      <p:sp>
        <p:nvSpPr>
          <p:cNvPr id="768" name="Google Shape;768;p10"/>
          <p:cNvSpPr txBox="1"/>
          <p:nvPr/>
        </p:nvSpPr>
        <p:spPr>
          <a:xfrm>
            <a:off x="6332400" y="4821896"/>
            <a:ext cx="5653533" cy="594009"/>
          </a:xfrm>
          <a:prstGeom prst="rect">
            <a:avLst/>
          </a:prstGeom>
          <a:noFill/>
          <a:ln>
            <a:noFill/>
          </a:ln>
        </p:spPr>
        <p:txBody>
          <a:bodyPr spcFirstLastPara="1" wrap="square" lIns="91425" tIns="45700" rIns="91425" bIns="45700" anchor="t" anchorCtr="0">
            <a:spAutoFit/>
          </a:bodyPr>
          <a:lstStyle/>
          <a:p>
            <a:pPr marL="0" marR="0" lvl="0" indent="0" algn="l" rtl="0">
              <a:lnSpc>
                <a:spcPct val="141428"/>
              </a:lnSpc>
              <a:spcBef>
                <a:spcPts val="0"/>
              </a:spcBef>
              <a:spcAft>
                <a:spcPts val="0"/>
              </a:spcAft>
              <a:buClr>
                <a:srgbClr val="000000"/>
              </a:buClr>
              <a:buSzPts val="1400"/>
              <a:buFont typeface="Arial"/>
              <a:buNone/>
            </a:pPr>
            <a:r>
              <a:rPr lang="en-GB" sz="1400" b="1" i="0" u="none" strike="noStrike" cap="none" dirty="0">
                <a:solidFill>
                  <a:schemeClr val="lt1"/>
                </a:solidFill>
                <a:latin typeface="Arial"/>
                <a:ea typeface="Arial"/>
                <a:cs typeface="Arial"/>
                <a:sym typeface="Arial"/>
              </a:rPr>
              <a:t>Gaps: </a:t>
            </a:r>
            <a:r>
              <a:rPr lang="en-GB" sz="1400" b="0" i="0" u="none" strike="noStrike" cap="none">
                <a:solidFill>
                  <a:schemeClr val="lt1"/>
                </a:solidFill>
                <a:latin typeface="Calibri"/>
                <a:ea typeface="Calibri"/>
                <a:cs typeface="Calibri"/>
                <a:sym typeface="Calibri"/>
              </a:rPr>
              <a:t>Some question gaps due to near-duplicate questions </a:t>
            </a:r>
            <a:endParaRPr sz="1400" b="0" i="0" u="none" strike="noStrike" cap="none" dirty="0">
              <a:solidFill>
                <a:srgbClr val="000000"/>
              </a:solidFill>
              <a:latin typeface="Arial"/>
              <a:ea typeface="Arial"/>
              <a:cs typeface="Arial"/>
              <a:sym typeface="Arial"/>
            </a:endParaRPr>
          </a:p>
          <a:p>
            <a:pPr marL="0" marR="0" lvl="0" indent="0" algn="l" rtl="0">
              <a:lnSpc>
                <a:spcPct val="141428"/>
              </a:lnSpc>
              <a:spcBef>
                <a:spcPts val="0"/>
              </a:spcBef>
              <a:spcAft>
                <a:spcPts val="0"/>
              </a:spcAft>
              <a:buClr>
                <a:srgbClr val="000000"/>
              </a:buClr>
              <a:buSzPts val="1400"/>
              <a:buFont typeface="Arial"/>
              <a:buNone/>
            </a:pPr>
            <a:r>
              <a:rPr lang="en-GB" sz="1400" b="0" i="0" u="none" strike="noStrike" cap="none">
                <a:solidFill>
                  <a:schemeClr val="lt1"/>
                </a:solidFill>
                <a:latin typeface="Calibri"/>
                <a:ea typeface="Calibri"/>
                <a:cs typeface="Calibri"/>
                <a:sym typeface="Calibri"/>
              </a:rPr>
              <a:t>= content exists but was tagged to a closer-matching sibling instead.</a:t>
            </a:r>
            <a:endParaRPr sz="1400" b="0" i="0" u="none" strike="noStrike" cap="none" dirty="0">
              <a:solidFill>
                <a:srgbClr val="000000"/>
              </a:solidFill>
              <a:latin typeface="Arial"/>
              <a:ea typeface="Arial"/>
              <a:cs typeface="Arial"/>
              <a:sym typeface="Arial"/>
            </a:endParaRPr>
          </a:p>
        </p:txBody>
      </p:sp>
      <p:sp>
        <p:nvSpPr>
          <p:cNvPr id="769" name="Google Shape;769;p10"/>
          <p:cNvSpPr txBox="1"/>
          <p:nvPr/>
        </p:nvSpPr>
        <p:spPr>
          <a:xfrm>
            <a:off x="6332400" y="5504090"/>
            <a:ext cx="5417747" cy="592726"/>
          </a:xfrm>
          <a:prstGeom prst="rect">
            <a:avLst/>
          </a:prstGeom>
          <a:noFill/>
          <a:ln>
            <a:noFill/>
          </a:ln>
        </p:spPr>
        <p:txBody>
          <a:bodyPr spcFirstLastPara="1" wrap="square" lIns="91425" tIns="45700" rIns="91425" bIns="45700" anchor="t" anchorCtr="0">
            <a:spAutoFit/>
          </a:bodyPr>
          <a:lstStyle/>
          <a:p>
            <a:pPr marL="0" marR="0" lvl="0" indent="0" algn="l" rtl="0">
              <a:lnSpc>
                <a:spcPct val="141428"/>
              </a:lnSpc>
              <a:spcBef>
                <a:spcPts val="0"/>
              </a:spcBef>
              <a:spcAft>
                <a:spcPts val="0"/>
              </a:spcAft>
              <a:buClr>
                <a:srgbClr val="000000"/>
              </a:buClr>
              <a:buSzPts val="1400"/>
              <a:buFont typeface="Arial"/>
              <a:buNone/>
            </a:pPr>
            <a:r>
              <a:rPr lang="en-GB" sz="1400" b="1" i="0" u="none" strike="noStrike" cap="none" dirty="0">
                <a:solidFill>
                  <a:schemeClr val="lt1"/>
                </a:solidFill>
                <a:latin typeface="Arial"/>
                <a:ea typeface="Arial"/>
                <a:cs typeface="Arial"/>
                <a:sym typeface="Arial"/>
              </a:rPr>
              <a:t>Overlaps: </a:t>
            </a:r>
            <a:r>
              <a:rPr lang="en-GB" sz="1400" b="0" i="0" u="none" strike="noStrike" cap="none">
                <a:solidFill>
                  <a:schemeClr val="lt1"/>
                </a:solidFill>
                <a:latin typeface="Calibri"/>
                <a:ea typeface="Calibri"/>
                <a:cs typeface="Calibri"/>
                <a:sym typeface="Calibri"/>
              </a:rPr>
              <a:t>Multi-source coverage is genuine, not duplicated — each source contributes a distinct angle, not repeated content</a:t>
            </a:r>
            <a:r>
              <a:rPr lang="en-GB" sz="1400" b="0" i="0" u="none" strike="noStrike" cap="none" dirty="0">
                <a:solidFill>
                  <a:srgbClr val="000000"/>
                </a:solidFill>
                <a:latin typeface="Arial"/>
                <a:ea typeface="Arial"/>
                <a:cs typeface="Arial"/>
                <a:sym typeface="Arial"/>
              </a:rPr>
              <a:t>.</a:t>
            </a:r>
            <a:endParaRPr sz="1400" b="0" i="0" u="none" strike="noStrike" cap="none">
              <a:solidFill>
                <a:schemeClr val="lt1"/>
              </a:solidFill>
              <a:latin typeface="Calibri"/>
              <a:ea typeface="Calibri"/>
              <a:cs typeface="Calibri"/>
              <a:sym typeface="Calibri"/>
            </a:endParaRPr>
          </a:p>
        </p:txBody>
      </p:sp>
      <p:sp>
        <p:nvSpPr>
          <p:cNvPr id="770" name="Google Shape;770;p10"/>
          <p:cNvSpPr txBox="1"/>
          <p:nvPr/>
        </p:nvSpPr>
        <p:spPr>
          <a:xfrm>
            <a:off x="11862449" y="6517872"/>
            <a:ext cx="548700" cy="169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12</a:t>
            </a:r>
            <a:endParaRPr sz="1100" b="0" i="0" u="none" strike="noStrike" cap="none">
              <a:solidFill>
                <a:srgbClr val="A8A8A8"/>
              </a:solidFill>
              <a:latin typeface="Quicksand"/>
              <a:ea typeface="Quicksand"/>
              <a:cs typeface="Quicksand"/>
              <a:sym typeface="Quicksan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74"/>
        <p:cNvGrpSpPr/>
        <p:nvPr/>
      </p:nvGrpSpPr>
      <p:grpSpPr>
        <a:xfrm>
          <a:off x="0" y="0"/>
          <a:ext cx="0" cy="0"/>
          <a:chOff x="0" y="0"/>
          <a:chExt cx="0" cy="0"/>
        </a:xfrm>
      </p:grpSpPr>
      <p:sp>
        <p:nvSpPr>
          <p:cNvPr id="775" name="Google Shape;775;p14"/>
          <p:cNvSpPr txBox="1"/>
          <p:nvPr/>
        </p:nvSpPr>
        <p:spPr>
          <a:xfrm>
            <a:off x="424728" y="302828"/>
            <a:ext cx="9144000" cy="52322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400"/>
              <a:buFont typeface="Arial"/>
              <a:buNone/>
            </a:pPr>
            <a:r>
              <a:rPr lang="en-GB" sz="3400" b="1" i="0" u="none" strike="noStrike" cap="none">
                <a:solidFill>
                  <a:srgbClr val="9269A7"/>
                </a:solidFill>
                <a:latin typeface="Playfair Display"/>
                <a:ea typeface="Playfair Display"/>
                <a:cs typeface="Playfair Display"/>
                <a:sym typeface="Playfair Display"/>
              </a:rPr>
              <a:t>Recommendations</a:t>
            </a:r>
            <a:endParaRPr sz="3400" b="1" i="0" u="none" strike="noStrike" cap="none">
              <a:solidFill>
                <a:srgbClr val="9269A7"/>
              </a:solidFill>
              <a:latin typeface="Playfair Display"/>
              <a:ea typeface="Playfair Display"/>
              <a:cs typeface="Playfair Display"/>
              <a:sym typeface="Playfair Display"/>
            </a:endParaRPr>
          </a:p>
        </p:txBody>
      </p:sp>
      <p:cxnSp>
        <p:nvCxnSpPr>
          <p:cNvPr id="776" name="Google Shape;776;p14"/>
          <p:cNvCxnSpPr/>
          <p:nvPr/>
        </p:nvCxnSpPr>
        <p:spPr>
          <a:xfrm>
            <a:off x="424727" y="938510"/>
            <a:ext cx="1188720" cy="0"/>
          </a:xfrm>
          <a:prstGeom prst="straightConnector1">
            <a:avLst/>
          </a:prstGeom>
          <a:noFill/>
          <a:ln w="28575" cap="flat" cmpd="sng">
            <a:solidFill>
              <a:srgbClr val="6C5990"/>
            </a:solidFill>
            <a:prstDash val="solid"/>
            <a:round/>
            <a:headEnd type="none" w="sm" len="sm"/>
            <a:tailEnd type="none" w="sm" len="sm"/>
          </a:ln>
          <a:effectLst>
            <a:outerShdw blurRad="40000" dist="20000" dir="5400000" rotWithShape="0">
              <a:srgbClr val="000000">
                <a:alpha val="38039"/>
              </a:srgbClr>
            </a:outerShdw>
          </a:effectLst>
        </p:spPr>
      </p:cxnSp>
      <p:sp>
        <p:nvSpPr>
          <p:cNvPr id="777" name="Google Shape;777;p14"/>
          <p:cNvSpPr txBox="1"/>
          <p:nvPr/>
        </p:nvSpPr>
        <p:spPr>
          <a:xfrm>
            <a:off x="424728" y="1343140"/>
            <a:ext cx="11599719" cy="584775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Leverage the dataset structure to  build a Navigator that does more than answer questions</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r>
              <a:rPr lang="en-GB" sz="2000" b="0" i="0" u="none" strike="noStrike" cap="none">
                <a:solidFill>
                  <a:schemeClr val="dk1"/>
                </a:solidFill>
                <a:latin typeface="Calibri"/>
                <a:ea typeface="Calibri"/>
                <a:cs typeface="Calibri"/>
                <a:sym typeface="Calibri"/>
              </a:rPr>
              <a:t>- helping patients navigate with confidence, while targeting new sourcing at the gaps identified. </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1800"/>
              <a:buFont typeface="Arial"/>
              <a:buNone/>
            </a:pPr>
            <a:r>
              <a:rPr lang="en-GB" sz="1800" b="1" i="0" u="sng" strike="noStrike" cap="none">
                <a:solidFill>
                  <a:schemeClr val="dk1"/>
                </a:solidFill>
                <a:latin typeface="Calibri"/>
                <a:ea typeface="Calibri"/>
                <a:cs typeface="Calibri"/>
                <a:sym typeface="Calibri"/>
              </a:rPr>
              <a:t>Five specific properties of our dataset make this possible:</a:t>
            </a:r>
            <a:endParaRPr sz="1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9269A7"/>
                </a:solidFill>
                <a:latin typeface="Calibri"/>
                <a:ea typeface="Calibri"/>
                <a:cs typeface="Calibri"/>
                <a:sym typeface="Calibri"/>
              </a:rPr>
              <a:t>Priority reflects patient journey stage:  </a:t>
            </a:r>
            <a:endParaRPr sz="18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chemeClr val="dk1"/>
                </a:solidFill>
                <a:latin typeface="Calibri"/>
                <a:ea typeface="Calibri"/>
                <a:cs typeface="Calibri"/>
                <a:sym typeface="Calibri"/>
              </a:rPr>
              <a:t>Content can be sequenced automatically — Orientation material shown first to a newly diagnosed patient.</a:t>
            </a:r>
            <a:endParaRPr sz="18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9269A7"/>
                </a:solidFill>
                <a:latin typeface="Calibri"/>
                <a:ea typeface="Calibri"/>
                <a:cs typeface="Calibri"/>
                <a:sym typeface="Calibri"/>
              </a:rPr>
              <a:t>Stakeholder tagged separately from topic: </a:t>
            </a:r>
            <a:endParaRPr sz="18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chemeClr val="dk1"/>
                </a:solidFill>
                <a:latin typeface="Calibri"/>
                <a:ea typeface="Calibri"/>
                <a:cs typeface="Calibri"/>
                <a:sym typeface="Calibri"/>
              </a:rPr>
              <a:t>Guidance can be filtered by who's involved — insurer, GP, hospital — not just by subject.</a:t>
            </a:r>
            <a:endParaRPr sz="1400" b="0" i="0" u="none" strike="noStrike" cap="none" dirty="0">
              <a:solidFill>
                <a:srgbClr val="000000"/>
              </a:solidFill>
              <a:latin typeface="Arial"/>
              <a:ea typeface="Arial"/>
              <a:cs typeface="Arial"/>
              <a:sym typeface="Arial"/>
            </a:endParaRPr>
          </a:p>
          <a:p>
            <a:pPr marL="285750" marR="0" lvl="0" indent="-17145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9269A7"/>
                </a:solidFill>
                <a:latin typeface="Calibri"/>
                <a:ea typeface="Calibri"/>
                <a:cs typeface="Calibri"/>
                <a:sym typeface="Calibri"/>
              </a:rPr>
              <a:t>Action type tagged separately from content: </a:t>
            </a:r>
            <a:endParaRPr sz="18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chemeClr val="dk1"/>
                </a:solidFill>
                <a:latin typeface="Calibri"/>
                <a:ea typeface="Calibri"/>
                <a:cs typeface="Calibri"/>
                <a:sym typeface="Calibri"/>
              </a:rPr>
              <a:t>The Navigator can distinguish a step to take, a decision to weigh, or background to know.</a:t>
            </a:r>
            <a:endParaRPr sz="1400" b="0" i="0" u="none" strike="noStrike" cap="none" dirty="0">
              <a:solidFill>
                <a:srgbClr val="000000"/>
              </a:solidFill>
              <a:latin typeface="Arial"/>
              <a:ea typeface="Arial"/>
              <a:cs typeface="Arial"/>
              <a:sym typeface="Arial"/>
            </a:endParaRPr>
          </a:p>
          <a:p>
            <a:pPr marL="285750" marR="0" lvl="0" indent="-171450" algn="l" rtl="0">
              <a:lnSpc>
                <a:spcPct val="100000"/>
              </a:lnSpc>
              <a:spcBef>
                <a:spcPts val="0"/>
              </a:spcBef>
              <a:spcAft>
                <a:spcPts val="0"/>
              </a:spcAft>
              <a:buClr>
                <a:srgbClr val="000000"/>
              </a:buClr>
              <a:buSzPts val="1800"/>
              <a:buFont typeface="Arial"/>
              <a:buNone/>
            </a:pPr>
            <a:endParaRPr sz="18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9269A7"/>
                </a:solidFill>
                <a:latin typeface="Calibri"/>
                <a:ea typeface="Calibri"/>
                <a:cs typeface="Calibri"/>
                <a:sym typeface="Calibri"/>
              </a:rPr>
              <a:t>Every row retains URL and scrape date: </a:t>
            </a:r>
            <a:endParaRPr sz="18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chemeClr val="dk1"/>
                </a:solidFill>
                <a:latin typeface="Calibri"/>
                <a:ea typeface="Calibri"/>
                <a:cs typeface="Calibri"/>
                <a:sym typeface="Calibri"/>
              </a:rPr>
              <a:t>Can always link back to the real Dutch source, not just present an answer.</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9269A7"/>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9269A7"/>
                </a:solidFill>
                <a:latin typeface="Calibri"/>
                <a:ea typeface="Calibri"/>
                <a:cs typeface="Calibri"/>
                <a:sym typeface="Calibri"/>
              </a:rPr>
              <a:t>Our Evidence-gap tracking: </a:t>
            </a:r>
            <a:endParaRPr sz="1800" b="0" i="0" u="none" strike="noStrike" cap="none" dirty="0">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800"/>
              <a:buFont typeface="Arial"/>
              <a:buChar char="-"/>
            </a:pPr>
            <a:r>
              <a:rPr lang="en-GB" sz="1800" b="0" i="0" u="none" strike="noStrike" cap="none">
                <a:solidFill>
                  <a:schemeClr val="dk1"/>
                </a:solidFill>
                <a:latin typeface="Calibri"/>
                <a:ea typeface="Calibri"/>
                <a:cs typeface="Calibri"/>
                <a:sym typeface="Calibri"/>
              </a:rPr>
              <a:t>The Navigator can say “we don’t have a confirmed answer yet” instead of guessing.</a:t>
            </a:r>
            <a:endParaRPr sz="1800" b="0" i="1" u="none" strike="noStrike" cap="none" dirty="0">
              <a:solidFill>
                <a:srgbClr val="2B2B2B"/>
              </a:solidFill>
              <a:latin typeface="Quicksand"/>
              <a:ea typeface="Quicksand"/>
              <a:cs typeface="Quicksand"/>
              <a:sym typeface="Quicksand"/>
            </a:endParaRPr>
          </a:p>
          <a:p>
            <a:pPr marL="285750" marR="0" lvl="0" indent="-171450" algn="l" rtl="0">
              <a:lnSpc>
                <a:spcPct val="100000"/>
              </a:lnSpc>
              <a:spcBef>
                <a:spcPts val="0"/>
              </a:spcBef>
              <a:spcAft>
                <a:spcPts val="0"/>
              </a:spcAft>
              <a:buClr>
                <a:srgbClr val="000000"/>
              </a:buClr>
              <a:buSzPts val="1800"/>
              <a:buFont typeface="Arial"/>
              <a:buNone/>
            </a:pPr>
            <a:endParaRPr sz="2000" b="1" i="0" u="none" strike="noStrike" cap="none">
              <a:solidFill>
                <a:schemeClr val="dk1"/>
              </a:solidFill>
              <a:latin typeface="Calibri"/>
              <a:ea typeface="Calibri"/>
              <a:cs typeface="Calibri"/>
              <a:sym typeface="Calibri"/>
            </a:endParaRPr>
          </a:p>
          <a:p>
            <a:pPr marL="0" marR="0" lvl="0" indent="0" algn="l" rtl="0">
              <a:lnSpc>
                <a:spcPct val="15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778" name="Google Shape;778;p14"/>
          <p:cNvSpPr txBox="1"/>
          <p:nvPr/>
        </p:nvSpPr>
        <p:spPr>
          <a:xfrm>
            <a:off x="11347220" y="6507037"/>
            <a:ext cx="548700" cy="169200"/>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Clr>
                <a:srgbClr val="000000"/>
              </a:buClr>
              <a:buSzPts val="1100"/>
              <a:buFont typeface="Arial"/>
              <a:buNone/>
            </a:pPr>
            <a:r>
              <a:rPr lang="en-GB" sz="1100" b="0" i="0" u="none" strike="noStrike" cap="none">
                <a:solidFill>
                  <a:srgbClr val="A8A8A8"/>
                </a:solidFill>
                <a:latin typeface="Quicksand"/>
                <a:ea typeface="Quicksand"/>
                <a:cs typeface="Quicksand"/>
                <a:sym typeface="Quicksand"/>
              </a:rPr>
              <a:t>13</a:t>
            </a:r>
            <a:endParaRPr sz="1100" b="0" i="0" u="none" strike="noStrike" cap="none">
              <a:solidFill>
                <a:srgbClr val="A8A8A8"/>
              </a:solidFill>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2805</TotalTime>
  <Words>4070</Words>
  <Application>Microsoft Office PowerPoint</Application>
  <PresentationFormat>Widescreen</PresentationFormat>
  <Paragraphs>573</Paragraphs>
  <Slides>36</Slides>
  <Notes>34</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Quicksand</vt:lpstr>
      <vt:lpstr>Playfair Display</vt:lpstr>
      <vt:lpstr>Cambria</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Old slides beyond here. Can be deleted if we decide not to use them.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Trevor Hughes</dc:creator>
  <cp:lastModifiedBy>Trevor Hughes</cp:lastModifiedBy>
  <cp:revision>23</cp:revision>
  <dcterms:created xsi:type="dcterms:W3CDTF">2013-01-27T09:14:16Z</dcterms:created>
  <dcterms:modified xsi:type="dcterms:W3CDTF">2026-09-03T07:35:58Z</dcterms:modified>
</cp:coreProperties>
</file>